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2" r:id="rId3"/>
    <p:sldId id="308" r:id="rId4"/>
    <p:sldId id="259" r:id="rId5"/>
    <p:sldId id="262" r:id="rId6"/>
    <p:sldId id="298" r:id="rId7"/>
    <p:sldId id="314" r:id="rId8"/>
    <p:sldId id="315" r:id="rId9"/>
    <p:sldId id="307" r:id="rId10"/>
    <p:sldId id="301" r:id="rId11"/>
    <p:sldId id="273" r:id="rId12"/>
    <p:sldId id="265" r:id="rId13"/>
    <p:sldId id="316" r:id="rId14"/>
    <p:sldId id="299" r:id="rId15"/>
    <p:sldId id="300" r:id="rId16"/>
    <p:sldId id="302" r:id="rId17"/>
    <p:sldId id="290" r:id="rId18"/>
    <p:sldId id="276" r:id="rId19"/>
    <p:sldId id="260" r:id="rId20"/>
    <p:sldId id="329" r:id="rId21"/>
    <p:sldId id="330" r:id="rId22"/>
    <p:sldId id="331" r:id="rId23"/>
    <p:sldId id="303" r:id="rId24"/>
    <p:sldId id="277" r:id="rId25"/>
    <p:sldId id="278" r:id="rId26"/>
    <p:sldId id="293" r:id="rId27"/>
    <p:sldId id="304" r:id="rId28"/>
    <p:sldId id="291" r:id="rId29"/>
    <p:sldId id="333" r:id="rId30"/>
    <p:sldId id="292" r:id="rId31"/>
    <p:sldId id="305" r:id="rId32"/>
    <p:sldId id="297" r:id="rId33"/>
    <p:sldId id="294" r:id="rId34"/>
    <p:sldId id="317" r:id="rId35"/>
    <p:sldId id="318" r:id="rId36"/>
    <p:sldId id="319" r:id="rId37"/>
    <p:sldId id="320" r:id="rId38"/>
    <p:sldId id="324" r:id="rId39"/>
    <p:sldId id="328" r:id="rId40"/>
    <p:sldId id="284" r:id="rId41"/>
    <p:sldId id="332" r:id="rId42"/>
    <p:sldId id="326" r:id="rId43"/>
    <p:sldId id="287" r:id="rId44"/>
    <p:sldId id="285" r:id="rId45"/>
    <p:sldId id="288" r:id="rId46"/>
    <p:sldId id="323" r:id="rId47"/>
    <p:sldId id="295" r:id="rId48"/>
    <p:sldId id="306" r:id="rId49"/>
    <p:sldId id="296" r:id="rId50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404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2013 год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Количество слоев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182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 год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Количество слоев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255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 год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Количество слоев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657856"/>
        <c:axId val="83659392"/>
        <c:axId val="0"/>
      </c:bar3DChart>
      <c:catAx>
        <c:axId val="83657856"/>
        <c:scaling>
          <c:orientation val="minMax"/>
        </c:scaling>
        <c:delete val="1"/>
        <c:axPos val="b"/>
        <c:majorTickMark val="out"/>
        <c:minorTickMark val="none"/>
        <c:tickLblPos val="nextTo"/>
        <c:crossAx val="83659392"/>
        <c:crosses val="autoZero"/>
        <c:auto val="1"/>
        <c:lblAlgn val="ctr"/>
        <c:lblOffset val="100"/>
        <c:noMultiLvlLbl val="0"/>
      </c:catAx>
      <c:valAx>
        <c:axId val="836593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36578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7121974336541266"/>
          <c:y val="0.90789960762659216"/>
          <c:w val="0.47337792845338778"/>
          <c:h val="7.5916980370710568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
тыс.руб.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2013 год</c:v>
                </c:pt>
                <c:pt idx="1">
                  <c:v>2014 год</c:v>
                </c:pt>
                <c:pt idx="2">
                  <c:v>2015 год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20770.7</c:v>
                </c:pt>
                <c:pt idx="1">
                  <c:v>2880</c:v>
                </c:pt>
                <c:pt idx="2">
                  <c:v>23340.9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9865600"/>
        <c:axId val="89867392"/>
      </c:barChart>
      <c:catAx>
        <c:axId val="89865600"/>
        <c:scaling>
          <c:orientation val="minMax"/>
        </c:scaling>
        <c:delete val="0"/>
        <c:axPos val="b"/>
        <c:majorTickMark val="out"/>
        <c:minorTickMark val="none"/>
        <c:tickLblPos val="nextTo"/>
        <c:crossAx val="89867392"/>
        <c:crosses val="autoZero"/>
        <c:auto val="1"/>
        <c:lblAlgn val="ctr"/>
        <c:lblOffset val="100"/>
        <c:noMultiLvlLbl val="0"/>
      </c:catAx>
      <c:valAx>
        <c:axId val="898673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98656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 РБ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txPr>
              <a:bodyPr/>
              <a:lstStyle/>
              <a:p>
                <a:pPr>
                  <a:defRPr baseline="0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ДТП</c:v>
                </c:pt>
                <c:pt idx="1">
                  <c:v>Погибло</c:v>
                </c:pt>
                <c:pt idx="2">
                  <c:v>ДТП С погибшими</c:v>
                </c:pt>
                <c:pt idx="3">
                  <c:v>Ранено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-15.5</c:v>
                </c:pt>
                <c:pt idx="1">
                  <c:v>-22.3</c:v>
                </c:pt>
                <c:pt idx="2">
                  <c:v>-18.8</c:v>
                </c:pt>
                <c:pt idx="3">
                  <c:v>-18.600000000000001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 г.  У-У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Lbl>
              <c:idx val="1"/>
              <c:spPr/>
              <c:txPr>
                <a:bodyPr/>
                <a:lstStyle/>
                <a:p>
                  <a:pPr>
                    <a:defRPr sz="2500" baseline="0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aseline="0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ДТП</c:v>
                </c:pt>
                <c:pt idx="1">
                  <c:v>Погибло</c:v>
                </c:pt>
                <c:pt idx="2">
                  <c:v>ДТП С погибшими</c:v>
                </c:pt>
                <c:pt idx="3">
                  <c:v>Ранено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-13.4</c:v>
                </c:pt>
                <c:pt idx="1">
                  <c:v>-39.5</c:v>
                </c:pt>
                <c:pt idx="2">
                  <c:v>-30.3</c:v>
                </c:pt>
                <c:pt idx="3">
                  <c:v>-18.7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225792"/>
        <c:axId val="100227328"/>
      </c:barChart>
      <c:catAx>
        <c:axId val="1002257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0000"/>
                </a:solidFill>
              </a:defRPr>
            </a:pPr>
            <a:endParaRPr lang="ru-RU"/>
          </a:p>
        </c:txPr>
        <c:crossAx val="100227328"/>
        <c:crosses val="autoZero"/>
        <c:auto val="1"/>
        <c:lblAlgn val="ctr"/>
        <c:lblOffset val="100"/>
        <c:noMultiLvlLbl val="0"/>
      </c:catAx>
      <c:valAx>
        <c:axId val="1002273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022579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2.5877442403032955E-2"/>
          <c:y val="1.6183412002697236E-2"/>
          <c:w val="0.96367709244677746"/>
          <c:h val="0.135650548738723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Вынесено
шт.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2013 год</c:v>
                </c:pt>
                <c:pt idx="1">
                  <c:v>2014 год</c:v>
                </c:pt>
                <c:pt idx="2">
                  <c:v>2015 год (прогноз)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212373</c:v>
                </c:pt>
                <c:pt idx="1">
                  <c:v>225000</c:v>
                </c:pt>
                <c:pt idx="2">
                  <c:v>215000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Вынесено
тыс.руб.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2013 год</c:v>
                </c:pt>
                <c:pt idx="1">
                  <c:v>2014 год</c:v>
                </c:pt>
                <c:pt idx="2">
                  <c:v>2015 год (прогноз)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54130</c:v>
                </c:pt>
                <c:pt idx="1">
                  <c:v>125000</c:v>
                </c:pt>
                <c:pt idx="2">
                  <c:v>135000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Взыскано
тыс.руб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518518518518517E-2"/>
                  <c:y val="-5.3944706675657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802469135802469E-2"/>
                  <c:y val="2.69723533378287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5493827160493943E-2"/>
                  <c:y val="-2.69723533378287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2013 год</c:v>
                </c:pt>
                <c:pt idx="1">
                  <c:v>2014 год</c:v>
                </c:pt>
                <c:pt idx="2">
                  <c:v>2015 год (прогноз)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25760</c:v>
                </c:pt>
                <c:pt idx="1">
                  <c:v>90000</c:v>
                </c:pt>
                <c:pt idx="2">
                  <c:v>120000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390400"/>
        <c:axId val="100391936"/>
      </c:barChart>
      <c:catAx>
        <c:axId val="100390400"/>
        <c:scaling>
          <c:orientation val="minMax"/>
        </c:scaling>
        <c:delete val="0"/>
        <c:axPos val="b"/>
        <c:majorTickMark val="out"/>
        <c:minorTickMark val="none"/>
        <c:tickLblPos val="nextTo"/>
        <c:crossAx val="100391936"/>
        <c:crosses val="autoZero"/>
        <c:auto val="1"/>
        <c:lblAlgn val="ctr"/>
        <c:lblOffset val="100"/>
        <c:noMultiLvlLbl val="0"/>
      </c:catAx>
      <c:valAx>
        <c:axId val="1003919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039040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2.5877442403032955E-2"/>
          <c:y val="1.6183412002697236E-2"/>
          <c:w val="0.96367709244677746"/>
          <c:h val="0.135650548738723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80757266452805"/>
          <c:y val="3.8260177019342576E-2"/>
          <c:w val="0.88184674832312626"/>
          <c:h val="0.7000565994658624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Вынесено
тыс.руб.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2.9320987654320986E-2"/>
                  <c:y val="-1.88806473364801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На 01.09.2015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1.07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Взыскано
тыс.руб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320987654320986E-2"/>
                  <c:y val="-2.1577882670262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На 01.09.2015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1.38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9830784"/>
        <c:axId val="119831552"/>
        <c:axId val="0"/>
      </c:bar3DChart>
      <c:catAx>
        <c:axId val="119830784"/>
        <c:scaling>
          <c:orientation val="minMax"/>
        </c:scaling>
        <c:delete val="0"/>
        <c:axPos val="b"/>
        <c:majorTickMark val="out"/>
        <c:minorTickMark val="none"/>
        <c:tickLblPos val="nextTo"/>
        <c:crossAx val="119831552"/>
        <c:crosses val="autoZero"/>
        <c:auto val="1"/>
        <c:lblAlgn val="ctr"/>
        <c:lblOffset val="100"/>
        <c:noMultiLvlLbl val="0"/>
      </c:catAx>
      <c:valAx>
        <c:axId val="11983155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1983078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1384040536599592"/>
          <c:y val="0.84816603925857892"/>
          <c:w val="0.88615959463400407"/>
          <c:h val="0.1335411832792647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200"/>
            </a:pPr>
            <a:r>
              <a:rPr lang="ru-RU" sz="1600" dirty="0" err="1" smtClean="0"/>
              <a:t>Взыскаемость</a:t>
            </a:r>
            <a:r>
              <a:rPr lang="ru-RU" sz="1600" baseline="0" dirty="0" smtClean="0"/>
              <a:t> начиная с октября 2012 года нарастающим итогом</a:t>
            </a:r>
            <a:r>
              <a:rPr lang="ru-RU" sz="1600" dirty="0" smtClean="0"/>
              <a:t> </a:t>
            </a:r>
            <a:endParaRPr lang="ru-RU" sz="1600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0.43</c:v>
                </c:pt>
                <c:pt idx="1">
                  <c:v>0.62</c:v>
                </c:pt>
                <c:pt idx="2">
                  <c:v>0.73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388480"/>
        <c:axId val="122390016"/>
      </c:barChart>
      <c:catAx>
        <c:axId val="122388480"/>
        <c:scaling>
          <c:orientation val="minMax"/>
        </c:scaling>
        <c:delete val="0"/>
        <c:axPos val="b"/>
        <c:majorTickMark val="out"/>
        <c:minorTickMark val="none"/>
        <c:tickLblPos val="nextTo"/>
        <c:crossAx val="122390016"/>
        <c:crosses val="autoZero"/>
        <c:auto val="1"/>
        <c:lblAlgn val="ctr"/>
        <c:lblOffset val="100"/>
        <c:noMultiLvlLbl val="0"/>
      </c:catAx>
      <c:valAx>
        <c:axId val="12239001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223884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800" dirty="0" smtClean="0"/>
              <a:t>Почтовые </a:t>
            </a:r>
            <a:r>
              <a:rPr lang="ru-RU" sz="2800" dirty="0"/>
              <a:t>расходы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Почтовые
 расходы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12272</c:v>
                </c:pt>
                <c:pt idx="1">
                  <c:v>10500</c:v>
                </c:pt>
                <c:pt idx="2">
                  <c:v>11400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566912"/>
        <c:axId val="122589184"/>
      </c:barChart>
      <c:catAx>
        <c:axId val="122566912"/>
        <c:scaling>
          <c:orientation val="minMax"/>
        </c:scaling>
        <c:delete val="0"/>
        <c:axPos val="b"/>
        <c:majorTickMark val="out"/>
        <c:minorTickMark val="none"/>
        <c:tickLblPos val="nextTo"/>
        <c:crossAx val="122589184"/>
        <c:crosses val="autoZero"/>
        <c:auto val="1"/>
        <c:lblAlgn val="ctr"/>
        <c:lblOffset val="100"/>
        <c:noMultiLvlLbl val="0"/>
      </c:catAx>
      <c:valAx>
        <c:axId val="1225891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2566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200"/>
            </a:pPr>
            <a:r>
              <a:rPr lang="ru-RU" sz="3200" dirty="0"/>
              <a:t>Средняя сумма штрафа 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Средняя сумма штрафа конец года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260</c:v>
                </c:pt>
                <c:pt idx="1">
                  <c:v>563</c:v>
                </c:pt>
                <c:pt idx="2">
                  <c:v>623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614528"/>
        <c:axId val="122616064"/>
      </c:barChart>
      <c:catAx>
        <c:axId val="122614528"/>
        <c:scaling>
          <c:orientation val="minMax"/>
        </c:scaling>
        <c:delete val="0"/>
        <c:axPos val="b"/>
        <c:majorTickMark val="out"/>
        <c:minorTickMark val="none"/>
        <c:tickLblPos val="nextTo"/>
        <c:crossAx val="122616064"/>
        <c:crosses val="autoZero"/>
        <c:auto val="1"/>
        <c:lblAlgn val="ctr"/>
        <c:lblOffset val="100"/>
        <c:noMultiLvlLbl val="0"/>
      </c:catAx>
      <c:valAx>
        <c:axId val="1226160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26145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АРМ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380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АРМ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АРМ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641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774080"/>
        <c:axId val="83779968"/>
      </c:barChart>
      <c:catAx>
        <c:axId val="83774080"/>
        <c:scaling>
          <c:orientation val="minMax"/>
        </c:scaling>
        <c:delete val="0"/>
        <c:axPos val="b"/>
        <c:majorTickMark val="out"/>
        <c:minorTickMark val="none"/>
        <c:tickLblPos val="nextTo"/>
        <c:crossAx val="83779968"/>
        <c:crosses val="autoZero"/>
        <c:auto val="1"/>
        <c:lblAlgn val="ctr"/>
        <c:lblOffset val="100"/>
        <c:noMultiLvlLbl val="0"/>
      </c:catAx>
      <c:valAx>
        <c:axId val="837799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377408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5407468163701757"/>
          <c:y val="0.90789960762659216"/>
          <c:w val="0.58654126567512399"/>
          <c:h val="7.5916980370710568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ЗУ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222832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ЗУ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249485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ЗУ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280639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ЗУ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304084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328640"/>
        <c:axId val="85330176"/>
      </c:barChart>
      <c:catAx>
        <c:axId val="85328640"/>
        <c:scaling>
          <c:orientation val="minMax"/>
        </c:scaling>
        <c:delete val="0"/>
        <c:axPos val="b"/>
        <c:majorTickMark val="out"/>
        <c:minorTickMark val="none"/>
        <c:tickLblPos val="nextTo"/>
        <c:crossAx val="85330176"/>
        <c:crosses val="autoZero"/>
        <c:auto val="1"/>
        <c:lblAlgn val="ctr"/>
        <c:lblOffset val="100"/>
        <c:noMultiLvlLbl val="0"/>
      </c:catAx>
      <c:valAx>
        <c:axId val="853301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53286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3605035481675901"/>
          <c:y val="0.90789960762659216"/>
          <c:w val="0.62259004082822977"/>
          <c:h val="7.5916980370710568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Кол-во договоров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Кол-во договоров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496960"/>
        <c:axId val="85498496"/>
      </c:barChart>
      <c:catAx>
        <c:axId val="85496960"/>
        <c:scaling>
          <c:orientation val="minMax"/>
        </c:scaling>
        <c:delete val="0"/>
        <c:axPos val="b"/>
        <c:majorTickMark val="out"/>
        <c:minorTickMark val="none"/>
        <c:tickLblPos val="nextTo"/>
        <c:crossAx val="85498496"/>
        <c:crosses val="autoZero"/>
        <c:auto val="1"/>
        <c:lblAlgn val="ctr"/>
        <c:lblOffset val="100"/>
        <c:noMultiLvlLbl val="0"/>
      </c:catAx>
      <c:valAx>
        <c:axId val="854984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54969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4465721298726553"/>
          <c:y val="0.9089542903563218"/>
          <c:w val="0.51840150189559642"/>
          <c:h val="7.4862297640980985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запросов 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Лист1!$A$2:$A$20</c:f>
              <c:strCache>
                <c:ptCount val="19"/>
                <c:pt idx="0">
                  <c:v>Бабушкин</c:v>
                </c:pt>
                <c:pt idx="1">
                  <c:v>Багдарин</c:v>
                </c:pt>
                <c:pt idx="2">
                  <c:v>Баргузин</c:v>
                </c:pt>
                <c:pt idx="3">
                  <c:v>Бичура</c:v>
                </c:pt>
                <c:pt idx="4">
                  <c:v>Гусиноозерск</c:v>
                </c:pt>
                <c:pt idx="5">
                  <c:v>Кабанск</c:v>
                </c:pt>
                <c:pt idx="6">
                  <c:v>Кижинга</c:v>
                </c:pt>
                <c:pt idx="7">
                  <c:v>Курумкан</c:v>
                </c:pt>
                <c:pt idx="8">
                  <c:v>Кяхта</c:v>
                </c:pt>
                <c:pt idx="9">
                  <c:v>Кырен</c:v>
                </c:pt>
                <c:pt idx="10">
                  <c:v>Мухоршибирь</c:v>
                </c:pt>
                <c:pt idx="11">
                  <c:v>Петропавловка</c:v>
                </c:pt>
                <c:pt idx="12">
                  <c:v>Северобайкальск</c:v>
                </c:pt>
                <c:pt idx="13">
                  <c:v>Сосновоозерск</c:v>
                </c:pt>
                <c:pt idx="14">
                  <c:v>Турка</c:v>
                </c:pt>
                <c:pt idx="15">
                  <c:v>Турунтаево</c:v>
                </c:pt>
                <c:pt idx="16">
                  <c:v>Улан-Удэ</c:v>
                </c:pt>
                <c:pt idx="17">
                  <c:v>Заиграево</c:v>
                </c:pt>
                <c:pt idx="18">
                  <c:v>Закаменск</c:v>
                </c:pt>
              </c:strCache>
            </c:strRef>
          </c:cat>
          <c:val>
            <c:numRef>
              <c:f>Лист1!$B$2:$B$20</c:f>
              <c:numCache>
                <c:formatCode>General</c:formatCode>
                <c:ptCount val="19"/>
                <c:pt idx="0">
                  <c:v>0.40080160320641278</c:v>
                </c:pt>
                <c:pt idx="1">
                  <c:v>0</c:v>
                </c:pt>
                <c:pt idx="2">
                  <c:v>1.2692050768203071</c:v>
                </c:pt>
                <c:pt idx="3">
                  <c:v>6.9472277889111558</c:v>
                </c:pt>
                <c:pt idx="4">
                  <c:v>3.1396125584502341</c:v>
                </c:pt>
                <c:pt idx="5">
                  <c:v>5.0100200400801604</c:v>
                </c:pt>
                <c:pt idx="6">
                  <c:v>0.93520374081496327</c:v>
                </c:pt>
                <c:pt idx="7">
                  <c:v>0.46760187040748163</c:v>
                </c:pt>
                <c:pt idx="8">
                  <c:v>0.13360053440213762</c:v>
                </c:pt>
                <c:pt idx="9">
                  <c:v>1.6700066800267204</c:v>
                </c:pt>
                <c:pt idx="10">
                  <c:v>1.5364061456245823</c:v>
                </c:pt>
                <c:pt idx="11">
                  <c:v>0.40080160320641278</c:v>
                </c:pt>
                <c:pt idx="12">
                  <c:v>0.40080160320641278</c:v>
                </c:pt>
                <c:pt idx="13">
                  <c:v>4.8764195056780233</c:v>
                </c:pt>
                <c:pt idx="14">
                  <c:v>0.80160320641282556</c:v>
                </c:pt>
                <c:pt idx="15">
                  <c:v>1.002004008016032</c:v>
                </c:pt>
                <c:pt idx="16">
                  <c:v>67.000668002672015</c:v>
                </c:pt>
                <c:pt idx="17">
                  <c:v>0.73480293921175688</c:v>
                </c:pt>
                <c:pt idx="18">
                  <c:v>3.2732130928523713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523456"/>
        <c:axId val="85594880"/>
      </c:barChart>
      <c:catAx>
        <c:axId val="85523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5594880"/>
        <c:crosses val="autoZero"/>
        <c:auto val="1"/>
        <c:lblAlgn val="ctr"/>
        <c:lblOffset val="100"/>
        <c:noMultiLvlLbl val="0"/>
      </c:catAx>
      <c:valAx>
        <c:axId val="855948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55234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2012 год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Камеры БГ</c:v>
                </c:pt>
                <c:pt idx="1">
                  <c:v>Пункты вызова полиции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61</c:v>
                </c:pt>
                <c:pt idx="1">
                  <c:v>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2013 год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Камеры БГ</c:v>
                </c:pt>
                <c:pt idx="1">
                  <c:v>Пункты вызова полиции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160</c:v>
                </c:pt>
                <c:pt idx="1">
                  <c:v>23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2014 год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Камеры БГ</c:v>
                </c:pt>
                <c:pt idx="1">
                  <c:v>Пункты вызова полиции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182</c:v>
                </c:pt>
                <c:pt idx="1">
                  <c:v>23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2015 год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Камеры БГ</c:v>
                </c:pt>
                <c:pt idx="1">
                  <c:v>Пункты вызова полиции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182</c:v>
                </c:pt>
                <c:pt idx="1">
                  <c:v>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942656"/>
        <c:axId val="85944192"/>
      </c:barChart>
      <c:catAx>
        <c:axId val="85942656"/>
        <c:scaling>
          <c:orientation val="minMax"/>
        </c:scaling>
        <c:delete val="0"/>
        <c:axPos val="b"/>
        <c:majorTickMark val="out"/>
        <c:minorTickMark val="none"/>
        <c:tickLblPos val="nextTo"/>
        <c:crossAx val="85944192"/>
        <c:crosses val="autoZero"/>
        <c:auto val="1"/>
        <c:lblAlgn val="ctr"/>
        <c:lblOffset val="100"/>
        <c:noMultiLvlLbl val="0"/>
      </c:catAx>
      <c:valAx>
        <c:axId val="859441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59426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0436035773306113"/>
          <c:y val="0.91395634691907579"/>
          <c:w val="0.63117053076698748"/>
          <c:h val="7.0924500467761178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2013 год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Выявлено административных правонарушений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859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 год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Выявлено административных правонарушений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4460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 год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Выявлено административных правонарушений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5088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065536"/>
        <c:axId val="86067072"/>
      </c:barChart>
      <c:catAx>
        <c:axId val="86065536"/>
        <c:scaling>
          <c:orientation val="minMax"/>
        </c:scaling>
        <c:delete val="0"/>
        <c:axPos val="b"/>
        <c:majorTickMark val="out"/>
        <c:minorTickMark val="none"/>
        <c:tickLblPos val="nextTo"/>
        <c:crossAx val="86067072"/>
        <c:crosses val="autoZero"/>
        <c:auto val="1"/>
        <c:lblAlgn val="ctr"/>
        <c:lblOffset val="100"/>
        <c:noMultiLvlLbl val="0"/>
      </c:catAx>
      <c:valAx>
        <c:axId val="860670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606553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300060547720463"/>
          <c:y val="0.91635953344166332"/>
          <c:w val="0.43703243640997463"/>
          <c:h val="6.7985785304087443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2013 год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Раскрыто преступлений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 год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Раскрыто преступлений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 год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Раскрыто преступлений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590592"/>
        <c:axId val="86592128"/>
      </c:barChart>
      <c:catAx>
        <c:axId val="86590592"/>
        <c:scaling>
          <c:orientation val="minMax"/>
        </c:scaling>
        <c:delete val="0"/>
        <c:axPos val="b"/>
        <c:majorTickMark val="out"/>
        <c:minorTickMark val="none"/>
        <c:tickLblPos val="nextTo"/>
        <c:crossAx val="86592128"/>
        <c:crosses val="autoZero"/>
        <c:auto val="1"/>
        <c:lblAlgn val="ctr"/>
        <c:lblOffset val="100"/>
        <c:noMultiLvlLbl val="0"/>
      </c:catAx>
      <c:valAx>
        <c:axId val="865921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65905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2271875331371382"/>
          <c:y val="0.91635953344166332"/>
          <c:w val="0.43703243640997463"/>
          <c:h val="6.7985785304087443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2012 год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Стационарные</c:v>
                </c:pt>
                <c:pt idx="1">
                  <c:v>Боксы</c:v>
                </c:pt>
                <c:pt idx="2">
                  <c:v>Переносные</c:v>
                </c:pt>
                <c:pt idx="3">
                  <c:v>Сейфы</c:v>
                </c:pt>
                <c:pt idx="4">
                  <c:v>Муляжи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</c:v>
                </c:pt>
                <c:pt idx="2">
                  <c:v>13</c:v>
                </c:pt>
                <c:pt idx="3">
                  <c:v>3</c:v>
                </c:pt>
                <c:pt idx="4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2013 год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Стационарные</c:v>
                </c:pt>
                <c:pt idx="1">
                  <c:v>Боксы</c:v>
                </c:pt>
                <c:pt idx="2">
                  <c:v>Переносные</c:v>
                </c:pt>
                <c:pt idx="3">
                  <c:v>Сейфы</c:v>
                </c:pt>
                <c:pt idx="4">
                  <c:v>Муляжи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15</c:v>
                </c:pt>
                <c:pt idx="1">
                  <c:v>7</c:v>
                </c:pt>
                <c:pt idx="2">
                  <c:v>20</c:v>
                </c:pt>
                <c:pt idx="3">
                  <c:v>19</c:v>
                </c:pt>
                <c:pt idx="4">
                  <c:v>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2014 год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Стационарные</c:v>
                </c:pt>
                <c:pt idx="1">
                  <c:v>Боксы</c:v>
                </c:pt>
                <c:pt idx="2">
                  <c:v>Переносные</c:v>
                </c:pt>
                <c:pt idx="3">
                  <c:v>Сейфы</c:v>
                </c:pt>
                <c:pt idx="4">
                  <c:v>Муляжи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18</c:v>
                </c:pt>
                <c:pt idx="1">
                  <c:v>7</c:v>
                </c:pt>
                <c:pt idx="2">
                  <c:v>19</c:v>
                </c:pt>
                <c:pt idx="3">
                  <c:v>19</c:v>
                </c:pt>
                <c:pt idx="4">
                  <c:v>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2015 год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Стационарные</c:v>
                </c:pt>
                <c:pt idx="1">
                  <c:v>Боксы</c:v>
                </c:pt>
                <c:pt idx="2">
                  <c:v>Переносные</c:v>
                </c:pt>
                <c:pt idx="3">
                  <c:v>Сейфы</c:v>
                </c:pt>
                <c:pt idx="4">
                  <c:v>Муляжи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40</c:v>
                </c:pt>
                <c:pt idx="1">
                  <c:v>7</c:v>
                </c:pt>
                <c:pt idx="2">
                  <c:v>26</c:v>
                </c:pt>
                <c:pt idx="3">
                  <c:v>18</c:v>
                </c:pt>
                <c:pt idx="4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716800"/>
        <c:axId val="86718336"/>
      </c:barChart>
      <c:catAx>
        <c:axId val="86716800"/>
        <c:scaling>
          <c:orientation val="minMax"/>
        </c:scaling>
        <c:delete val="0"/>
        <c:axPos val="b"/>
        <c:majorTickMark val="out"/>
        <c:minorTickMark val="none"/>
        <c:tickLblPos val="nextTo"/>
        <c:crossAx val="86718336"/>
        <c:crosses val="autoZero"/>
        <c:auto val="1"/>
        <c:lblAlgn val="ctr"/>
        <c:lblOffset val="100"/>
        <c:noMultiLvlLbl val="0"/>
      </c:catAx>
      <c:valAx>
        <c:axId val="86718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671680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2.5656654029357427E-2"/>
          <c:y val="0.91395634691907579"/>
          <c:w val="0.94598534558180225"/>
          <c:h val="6.991730965729942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85AE4-0512-4EC5-B577-BFD69C62BCF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9747-CB18-4F62-B207-656626FA53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85AE4-0512-4EC5-B577-BFD69C62BCF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9747-CB18-4F62-B207-656626FA5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85AE4-0512-4EC5-B577-BFD69C62BCF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9747-CB18-4F62-B207-656626FA5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85AE4-0512-4EC5-B577-BFD69C62BCF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9747-CB18-4F62-B207-656626FA5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85AE4-0512-4EC5-B577-BFD69C62BCF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06B9747-CB18-4F62-B207-656626FA5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85AE4-0512-4EC5-B577-BFD69C62BCF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9747-CB18-4F62-B207-656626FA5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85AE4-0512-4EC5-B577-BFD69C62BCF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9747-CB18-4F62-B207-656626FA5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85AE4-0512-4EC5-B577-BFD69C62BCF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9747-CB18-4F62-B207-656626FA5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85AE4-0512-4EC5-B577-BFD69C62BCF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9747-CB18-4F62-B207-656626FA5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85AE4-0512-4EC5-B577-BFD69C62BCF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9747-CB18-4F62-B207-656626FA5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85AE4-0512-4EC5-B577-BFD69C62BCF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B9747-CB18-4F62-B207-656626FA5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0E85AE4-0512-4EC5-B577-BFD69C62BCF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06B9747-CB18-4F62-B207-656626FA5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geo.govrb.ru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b="1" dirty="0" smtClean="0">
                <a:effectLst/>
                <a:latin typeface="Times New Roman"/>
                <a:ea typeface="Times New Roman"/>
              </a:rPr>
            </a:br>
            <a:r>
              <a:rPr lang="ru-RU" b="1" dirty="0">
                <a:latin typeface="Times New Roman"/>
                <a:ea typeface="Times New Roman"/>
              </a:rPr>
              <a:t/>
            </a:r>
            <a:br>
              <a:rPr lang="ru-RU" b="1" dirty="0">
                <a:latin typeface="Times New Roman"/>
                <a:ea typeface="Times New Roman"/>
              </a:rPr>
            </a:br>
            <a:r>
              <a:rPr lang="ru-RU" b="1" dirty="0" smtClean="0">
                <a:latin typeface="Times New Roman"/>
                <a:ea typeface="Times New Roman"/>
              </a:rPr>
              <a:t/>
            </a:r>
            <a:br>
              <a:rPr lang="ru-RU" b="1" dirty="0" smtClean="0">
                <a:latin typeface="Times New Roman"/>
                <a:ea typeface="Times New Roman"/>
              </a:rPr>
            </a:br>
            <a:r>
              <a:rPr lang="ru-RU" dirty="0">
                <a:latin typeface="Times New Roman"/>
                <a:ea typeface="Times New Roman"/>
              </a:rPr>
              <a:t/>
            </a:r>
            <a:br>
              <a:rPr lang="ru-RU" dirty="0">
                <a:latin typeface="Times New Roman"/>
                <a:ea typeface="Times New Roman"/>
              </a:rPr>
            </a:br>
            <a:r>
              <a:rPr lang="ru-RU" dirty="0" smtClean="0">
                <a:latin typeface="Times New Roman"/>
                <a:ea typeface="Times New Roman"/>
              </a:rPr>
              <a:t/>
            </a:r>
            <a:br>
              <a:rPr lang="ru-RU" dirty="0" smtClean="0">
                <a:latin typeface="Times New Roman"/>
                <a:ea typeface="Times New Roman"/>
              </a:rPr>
            </a:br>
            <a:r>
              <a:rPr lang="ru-RU" dirty="0">
                <a:latin typeface="Times New Roman"/>
                <a:ea typeface="Times New Roman"/>
              </a:rPr>
              <a:t/>
            </a:r>
            <a:br>
              <a:rPr lang="ru-RU" dirty="0">
                <a:latin typeface="Times New Roman"/>
                <a:ea typeface="Times New Roman"/>
              </a:rPr>
            </a:br>
            <a:r>
              <a:rPr lang="ru-RU" dirty="0" smtClean="0">
                <a:latin typeface="Times New Roman"/>
                <a:ea typeface="Times New Roman"/>
              </a:rPr>
              <a:t/>
            </a:r>
            <a:br>
              <a:rPr lang="ru-RU" dirty="0" smtClean="0">
                <a:latin typeface="Times New Roman"/>
                <a:ea typeface="Times New Roman"/>
              </a:rPr>
            </a:br>
            <a:r>
              <a:rPr lang="ru-RU" dirty="0">
                <a:latin typeface="Times New Roman"/>
                <a:ea typeface="Times New Roman"/>
              </a:rPr>
              <a:t/>
            </a:r>
            <a:br>
              <a:rPr lang="ru-RU" dirty="0">
                <a:latin typeface="Times New Roman"/>
                <a:ea typeface="Times New Roman"/>
              </a:rPr>
            </a:br>
            <a:r>
              <a:rPr lang="ru-RU" sz="3100" b="1" dirty="0" smtClean="0">
                <a:solidFill>
                  <a:srgbClr val="FFC000"/>
                </a:solidFill>
                <a:effectLst/>
                <a:latin typeface="Times New Roman"/>
                <a:ea typeface="Times New Roman"/>
              </a:rPr>
              <a:t>Отчет об исполнении государственного задания Государственного бюджетного учреждения</a:t>
            </a:r>
            <a:r>
              <a:rPr lang="ru-RU" sz="3100" dirty="0" smtClean="0">
                <a:solidFill>
                  <a:srgbClr val="FFC000"/>
                </a:solidFill>
                <a:effectLst/>
                <a:latin typeface="Courier New"/>
                <a:ea typeface="Times New Roman"/>
              </a:rPr>
              <a:t/>
            </a:r>
            <a:br>
              <a:rPr lang="ru-RU" sz="3100" dirty="0" smtClean="0">
                <a:solidFill>
                  <a:srgbClr val="FFC000"/>
                </a:solidFill>
                <a:effectLst/>
                <a:latin typeface="Courier New"/>
                <a:ea typeface="Times New Roman"/>
              </a:rPr>
            </a:br>
            <a:r>
              <a:rPr lang="ru-RU" sz="3100" b="1" u="sng" dirty="0" smtClean="0">
                <a:solidFill>
                  <a:srgbClr val="FFC000"/>
                </a:solidFill>
                <a:effectLst/>
                <a:latin typeface="Times New Roman"/>
                <a:ea typeface="Times New Roman"/>
              </a:rPr>
              <a:t>«Центр информационных технологий Республики Бурятия» за 2015 год</a:t>
            </a:r>
            <a:r>
              <a:rPr lang="ru-RU" sz="3100" dirty="0" smtClean="0">
                <a:effectLst/>
                <a:latin typeface="Courier New"/>
                <a:ea typeface="Times New Roman"/>
              </a:rPr>
              <a:t/>
            </a:r>
            <a:br>
              <a:rPr lang="ru-RU" sz="3100" dirty="0" smtClean="0">
                <a:effectLst/>
                <a:latin typeface="Courier New"/>
                <a:ea typeface="Times New Roman"/>
              </a:rPr>
            </a:br>
            <a:endParaRPr lang="ru-RU" sz="31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Z:\Горяев\Госзадание\Коллегия\i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436" y="4437112"/>
            <a:ext cx="3528392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:\Обмен\Горяев\Госзадание\Коллегия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360040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97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Планируемые и фактические показатели по </a:t>
            </a:r>
            <a:r>
              <a:rPr lang="ru-RU" sz="2800" dirty="0" err="1" smtClean="0">
                <a:solidFill>
                  <a:srgbClr val="FFC000"/>
                </a:solidFill>
              </a:rPr>
              <a:t>Геопорталу</a:t>
            </a:r>
            <a:r>
              <a:rPr lang="ru-RU" sz="2800" dirty="0" smtClean="0">
                <a:solidFill>
                  <a:srgbClr val="FFC000"/>
                </a:solidFill>
              </a:rPr>
              <a:t> в 2015 году</a:t>
            </a:r>
            <a:endParaRPr lang="ru-RU" sz="2800" dirty="0">
              <a:solidFill>
                <a:srgbClr val="FFC000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2449761"/>
              </p:ext>
            </p:extLst>
          </p:nvPr>
        </p:nvGraphicFramePr>
        <p:xfrm>
          <a:off x="467544" y="2204864"/>
          <a:ext cx="8208912" cy="280115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136317"/>
                <a:gridCol w="1911816"/>
                <a:gridCol w="2248963"/>
                <a:gridCol w="1911816"/>
              </a:tblGrid>
              <a:tr h="1339684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Результат, запланированный в государственном  задании на отчетный (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2015)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финансовый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Фактические результаты, 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достигнутые в отчетном 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финансовом году (периоде)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Характеристика 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причин отклонения 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от запланированных значений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Источник(и) информации о фактически достигнутых результатах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1474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Количество тематических информационных слоев, созданных на </a:t>
                      </a:r>
                      <a:r>
                        <a:rPr lang="ru-RU" sz="1400" dirty="0" err="1" smtClean="0">
                          <a:effectLst/>
                          <a:latin typeface="+mn-lt"/>
                          <a:ea typeface="Times New Roman"/>
                        </a:rPr>
                        <a:t>Геопортале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 РБ, </a:t>
                      </a:r>
                      <a:r>
                        <a:rPr lang="ru-RU" sz="2400" dirty="0" smtClean="0">
                          <a:effectLst/>
                          <a:latin typeface="+mn-lt"/>
                          <a:ea typeface="Times New Roman"/>
                        </a:rPr>
                        <a:t>300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 ед.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endParaRPr lang="ru-RU" sz="2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308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нет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По статистическим данным АИС ГИС «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</a:rPr>
                        <a:t>Геопортал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 Республики Бурятия»,    </a:t>
                      </a:r>
                      <a:r>
                        <a:rPr lang="ru-RU" sz="1400" u="sng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  <a:hlinkClick r:id="rId2"/>
                        </a:rPr>
                        <a:t>http://geo.govrb.ru/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073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Основные и значимые работы по </a:t>
            </a:r>
            <a:r>
              <a:rPr lang="ru-RU" sz="2800" dirty="0" err="1" smtClean="0">
                <a:solidFill>
                  <a:srgbClr val="FFC000"/>
                </a:solidFill>
              </a:rPr>
              <a:t>Геопорталу</a:t>
            </a:r>
            <a:endParaRPr lang="ru-RU" sz="2800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832648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- Обеспечено бесперебойное функционирование </a:t>
            </a:r>
            <a:r>
              <a:rPr lang="ru-RU" dirty="0" err="1"/>
              <a:t>геопортала</a:t>
            </a:r>
            <a:r>
              <a:rPr lang="ru-RU" dirty="0"/>
              <a:t>, сервера и базы данных, </a:t>
            </a:r>
          </a:p>
          <a:p>
            <a:r>
              <a:rPr lang="ru-RU" dirty="0"/>
              <a:t>- Обновлена библиотека программного обеспечения «</a:t>
            </a:r>
            <a:r>
              <a:rPr lang="ru-RU" dirty="0" err="1"/>
              <a:t>АркГис</a:t>
            </a:r>
            <a:r>
              <a:rPr lang="ru-RU" dirty="0"/>
              <a:t>-Сервер», что позволит расширить функциональные возможности системы </a:t>
            </a:r>
          </a:p>
          <a:p>
            <a:r>
              <a:rPr lang="ru-RU" dirty="0"/>
              <a:t>- Проведены работы по настройке отображения сторонних данных в виду изменения настроек доступа к первоисточникам,</a:t>
            </a:r>
          </a:p>
          <a:p>
            <a:r>
              <a:rPr lang="ru-RU" dirty="0"/>
              <a:t>- Проведена работа по группировке ряда тематических слоев в группы по направлениям вида деятельности и интересов, и их отображение в виде дополнительной вкладки отображения слоев по интересам, что позволило расширить возможность системы и минимизировать время на поиск необходимых слоев для пользователей портала, </a:t>
            </a:r>
          </a:p>
          <a:p>
            <a:r>
              <a:rPr lang="ru-RU" dirty="0"/>
              <a:t>- В рамках подписанного соглашения между Правительством Республики Бурятия и НЦ ОМЗ г. Москва получены </a:t>
            </a:r>
            <a:r>
              <a:rPr lang="ru-RU" dirty="0" err="1"/>
              <a:t>космоснимки</a:t>
            </a:r>
            <a:r>
              <a:rPr lang="ru-RU" dirty="0"/>
              <a:t> спутников по территории Республики Бурятия, </a:t>
            </a:r>
          </a:p>
          <a:p>
            <a:r>
              <a:rPr lang="ru-RU" dirty="0"/>
              <a:t>- Проработана возможность использования полученных </a:t>
            </a:r>
            <a:r>
              <a:rPr lang="ru-RU" dirty="0" err="1"/>
              <a:t>космоснимков</a:t>
            </a:r>
            <a:r>
              <a:rPr lang="ru-RU" dirty="0"/>
              <a:t> после обработки с помощью имеющегося программного обеспечения (отображение которых планируется на 2016 год)</a:t>
            </a:r>
          </a:p>
          <a:p>
            <a:r>
              <a:rPr lang="ru-RU" dirty="0"/>
              <a:t>- Разработан механизм отображения интерактивных карт он-</a:t>
            </a:r>
            <a:r>
              <a:rPr lang="ru-RU" dirty="0" err="1"/>
              <a:t>лайн</a:t>
            </a:r>
            <a:r>
              <a:rPr lang="ru-RU" dirty="0"/>
              <a:t> мониторинга, что позволит в осуществить отображение данных карт на интерфейсе </a:t>
            </a:r>
            <a:r>
              <a:rPr lang="ru-RU" dirty="0" err="1"/>
              <a:t>Геопортала</a:t>
            </a:r>
            <a:r>
              <a:rPr lang="ru-RU" dirty="0"/>
              <a:t> РБ, в частности отображение карт сейсмоактивности, пожаров и т.д.</a:t>
            </a:r>
          </a:p>
          <a:p>
            <a:r>
              <a:rPr lang="ru-RU" dirty="0"/>
              <a:t>- Внедрена функция отображения фото-видеоматериалов объектов информационных слоев </a:t>
            </a:r>
            <a:r>
              <a:rPr lang="ru-RU" dirty="0" err="1"/>
              <a:t>Геопортала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- Реализована функция прямого перехода на сайт, отображаемый в семантике объекта информационных слоев </a:t>
            </a:r>
            <a:r>
              <a:rPr lang="ru-RU" dirty="0" err="1"/>
              <a:t>Геопортала</a:t>
            </a:r>
            <a:r>
              <a:rPr lang="ru-RU" dirty="0"/>
              <a:t>.</a:t>
            </a:r>
          </a:p>
          <a:p>
            <a:r>
              <a:rPr lang="ru-RU" dirty="0"/>
              <a:t>- Создан новый блок позволяющий в графической визуализации отображать статистические данные показателей деятельности в Республике Бурятия. Данный блок позволяет накапливать и отображать информацию показателей, что в дальнейшем позволит реализовать функцию автоматического построения динамики изменения данной информации</a:t>
            </a:r>
          </a:p>
          <a:p>
            <a:pPr marL="137160" lv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742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FFC000"/>
                </a:solidFill>
                <a:effectLst/>
                <a:latin typeface="Tahoma"/>
              </a:rPr>
              <a:t>АИС </a:t>
            </a:r>
            <a:r>
              <a:rPr lang="ru-RU" sz="2800" dirty="0" err="1">
                <a:solidFill>
                  <a:srgbClr val="FFC000"/>
                </a:solidFill>
                <a:effectLst/>
                <a:latin typeface="Tahoma"/>
              </a:rPr>
              <a:t>Имущественно</a:t>
            </a:r>
            <a:r>
              <a:rPr lang="ru-RU" sz="2800" dirty="0">
                <a:solidFill>
                  <a:srgbClr val="FFC000"/>
                </a:solidFill>
                <a:effectLst/>
                <a:latin typeface="Tahoma"/>
              </a:rPr>
              <a:t>-земельный комплекс Республики Бурятия</a:t>
            </a:r>
          </a:p>
        </p:txBody>
      </p:sp>
      <p:pic>
        <p:nvPicPr>
          <p:cNvPr id="9218" name="Picture 2" descr="Z:\Горяев\Доп.деятельность\меж\Снимок аис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912242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44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C000"/>
                </a:solidFill>
              </a:rPr>
              <a:t>Новые функциональные возможности программы</a:t>
            </a:r>
            <a:endParaRPr lang="ru-RU" sz="3200" dirty="0">
              <a:solidFill>
                <a:srgbClr val="FFC000"/>
              </a:solidFill>
            </a:endParaRPr>
          </a:p>
        </p:txBody>
      </p:sp>
      <p:pic>
        <p:nvPicPr>
          <p:cNvPr id="1029" name="Picture 5" descr="Z:\Горяев\Доп.деятельность\меж\Снимок изк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7"/>
            <a:ext cx="4680012" cy="300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Горяев\Доп.деятельность\меж\Снимок из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40768"/>
            <a:ext cx="4968552" cy="190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:\Горяев\Доп.деятельность\меж\Снимок изк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73016"/>
            <a:ext cx="4047510" cy="300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95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C000"/>
                </a:solidFill>
                <a:effectLst/>
              </a:rPr>
              <a:t>Количество АРМ, подключенных к АИС ИЗК</a:t>
            </a:r>
            <a:br>
              <a:rPr lang="ru-RU" dirty="0">
                <a:solidFill>
                  <a:srgbClr val="FFC000"/>
                </a:solidFill>
                <a:effectLst/>
              </a:rPr>
            </a:br>
            <a:endParaRPr lang="ru-RU" dirty="0">
              <a:solidFill>
                <a:srgbClr val="FFC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3552000"/>
              </p:ext>
            </p:extLst>
          </p:nvPr>
        </p:nvGraphicFramePr>
        <p:xfrm>
          <a:off x="457200" y="1600200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5149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FFC000"/>
                </a:solidFill>
                <a:effectLst/>
              </a:rPr>
              <a:t>Количество </a:t>
            </a:r>
            <a:r>
              <a:rPr lang="ru-RU" sz="3600" dirty="0" smtClean="0">
                <a:solidFill>
                  <a:srgbClr val="FFC000"/>
                </a:solidFill>
                <a:effectLst/>
              </a:rPr>
              <a:t>ЗУ поставленных на кадастровый учет </a:t>
            </a:r>
            <a:br>
              <a:rPr lang="ru-RU" sz="3600" dirty="0" smtClean="0">
                <a:solidFill>
                  <a:srgbClr val="FFC000"/>
                </a:solidFill>
                <a:effectLst/>
              </a:rPr>
            </a:br>
            <a:r>
              <a:rPr lang="ru-RU" sz="2700" dirty="0" smtClean="0">
                <a:solidFill>
                  <a:srgbClr val="FFC000"/>
                </a:solidFill>
                <a:effectLst/>
              </a:rPr>
              <a:t>(зарегистрированных ЗУ)</a:t>
            </a:r>
            <a:endParaRPr lang="ru-RU" sz="27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2246405"/>
              </p:ext>
            </p:extLst>
          </p:nvPr>
        </p:nvGraphicFramePr>
        <p:xfrm>
          <a:off x="457200" y="1600200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9643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FFC000"/>
                </a:solidFill>
              </a:rPr>
              <a:t>Планируемые и фактические показатели по </a:t>
            </a:r>
            <a:r>
              <a:rPr lang="ru-RU" sz="2800" dirty="0" smtClean="0">
                <a:solidFill>
                  <a:srgbClr val="FFC000"/>
                </a:solidFill>
              </a:rPr>
              <a:t>АИС ИЗК </a:t>
            </a:r>
            <a:r>
              <a:rPr lang="ru-RU" sz="2800" dirty="0">
                <a:solidFill>
                  <a:srgbClr val="FFC000"/>
                </a:solidFill>
              </a:rPr>
              <a:t>в </a:t>
            </a:r>
            <a:r>
              <a:rPr lang="ru-RU" sz="2800" dirty="0" smtClean="0">
                <a:solidFill>
                  <a:srgbClr val="FFC000"/>
                </a:solidFill>
              </a:rPr>
              <a:t>2015 </a:t>
            </a:r>
            <a:r>
              <a:rPr lang="ru-RU" sz="2800" dirty="0">
                <a:solidFill>
                  <a:srgbClr val="FFC000"/>
                </a:solidFill>
              </a:rPr>
              <a:t>году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899675"/>
              </p:ext>
            </p:extLst>
          </p:nvPr>
        </p:nvGraphicFramePr>
        <p:xfrm>
          <a:off x="611560" y="1844824"/>
          <a:ext cx="8064895" cy="352839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262630"/>
                <a:gridCol w="2071194"/>
                <a:gridCol w="1961253"/>
                <a:gridCol w="1769818"/>
              </a:tblGrid>
              <a:tr h="1687491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Результат, запланированный в государственном  задании на отчетный (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2015)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финансовый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Фактические результаты, 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достигнутые в отчетном 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финансовом году (периоде)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Характеристика 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причин отклонения 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от запланированных значений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Источник(и) информации о фактически достигнутых результатах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901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/>
                          <a:ea typeface="Times New Roman"/>
                        </a:rPr>
                        <a:t>Количество муниципальных образований, работающих с АИС ИЗК - </a:t>
                      </a:r>
                      <a:r>
                        <a:rPr lang="ru-RU" sz="2400" i="1" dirty="0" smtClean="0">
                          <a:effectLst/>
                          <a:latin typeface="Times New Roman"/>
                          <a:ea typeface="Times New Roman"/>
                        </a:rPr>
                        <a:t>289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endParaRPr lang="ru-RU" sz="2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289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(все МО РБ имеют возможность работы с АИС ИЗК)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нет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Мониторинг работы муниципальных образований РБ  с программой АИС ИЗК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672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075240" cy="63408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Основные и значимые работы по АИС ИЗК</a:t>
            </a:r>
            <a:endParaRPr lang="ru-RU" sz="2800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92696"/>
            <a:ext cx="8712968" cy="6165304"/>
          </a:xfrm>
        </p:spPr>
        <p:txBody>
          <a:bodyPr>
            <a:noAutofit/>
          </a:bodyPr>
          <a:lstStyle/>
          <a:p>
            <a:pPr lvl="0"/>
            <a:r>
              <a:rPr lang="ru-RU" sz="1400" dirty="0" smtClean="0"/>
              <a:t>Разработан </a:t>
            </a:r>
            <a:r>
              <a:rPr lang="ru-RU" sz="1400" dirty="0"/>
              <a:t>дополнительный модуль в АИС ИЗК  по учету объектов капитального строительства (ОКС).  В картографическом модуле  добавлен  новый слой:  «Объекты капитального </a:t>
            </a:r>
            <a:r>
              <a:rPr lang="ru-RU" sz="1400" dirty="0" smtClean="0"/>
              <a:t>строительства».</a:t>
            </a:r>
          </a:p>
          <a:p>
            <a:pPr lvl="0"/>
            <a:r>
              <a:rPr lang="ru-RU" sz="1400" dirty="0" smtClean="0"/>
              <a:t>Завершено </a:t>
            </a:r>
            <a:r>
              <a:rPr lang="ru-RU" sz="1400" dirty="0"/>
              <a:t>обновление </a:t>
            </a:r>
            <a:r>
              <a:rPr lang="ru-RU" sz="1400" dirty="0" err="1"/>
              <a:t>космоснимков</a:t>
            </a:r>
            <a:r>
              <a:rPr lang="ru-RU" sz="1400" dirty="0"/>
              <a:t> по всем района РБ</a:t>
            </a:r>
            <a:r>
              <a:rPr lang="ru-RU" sz="1400" dirty="0" smtClean="0"/>
              <a:t>.</a:t>
            </a:r>
          </a:p>
          <a:p>
            <a:r>
              <a:rPr lang="ru-RU" sz="1400" dirty="0"/>
              <a:t>Реализована функция </a:t>
            </a:r>
            <a:r>
              <a:rPr lang="ru-RU" sz="1400" dirty="0" smtClean="0"/>
              <a:t>автоматизированной  подготовки </a:t>
            </a:r>
            <a:r>
              <a:rPr lang="ru-RU" sz="1400" dirty="0"/>
              <a:t>и отправки в орган кадастрового учета </a:t>
            </a:r>
            <a:r>
              <a:rPr lang="ru-RU" sz="1400" dirty="0" smtClean="0"/>
              <a:t> </a:t>
            </a:r>
            <a:r>
              <a:rPr lang="en-US" sz="1400" dirty="0" smtClean="0"/>
              <a:t>XML</a:t>
            </a:r>
            <a:r>
              <a:rPr lang="ru-RU" sz="1400" dirty="0"/>
              <a:t>-файла для схемы расположения земельного участка. </a:t>
            </a:r>
            <a:endParaRPr lang="ru-RU" sz="1400" dirty="0" smtClean="0"/>
          </a:p>
          <a:p>
            <a:r>
              <a:rPr lang="ru-RU" sz="1400" dirty="0"/>
              <a:t>Произведена координатная привязка всех «обособленных» земельных участков, входящих в состав земельного участка «единого </a:t>
            </a:r>
            <a:r>
              <a:rPr lang="ru-RU" sz="1400" dirty="0" smtClean="0"/>
              <a:t>землепользования» и всех </a:t>
            </a:r>
            <a:r>
              <a:rPr lang="ru-RU" sz="1400" dirty="0"/>
              <a:t>земельных участков, входящих в состав «многоконтурного участка».</a:t>
            </a:r>
            <a:endParaRPr lang="ru-RU" sz="1400" dirty="0" smtClean="0"/>
          </a:p>
          <a:p>
            <a:pPr lvl="0"/>
            <a:r>
              <a:rPr lang="ru-RU" sz="1400" dirty="0"/>
              <a:t>Модернизирован алгоритм отнесения ЗУ по сельским </a:t>
            </a:r>
            <a:r>
              <a:rPr lang="ru-RU" sz="1400" dirty="0" smtClean="0"/>
              <a:t>поселениям за счет  привязки  ЗУ </a:t>
            </a:r>
            <a:r>
              <a:rPr lang="ru-RU" sz="1400" dirty="0"/>
              <a:t>с ОКТМО района </a:t>
            </a:r>
            <a:r>
              <a:rPr lang="ru-RU" sz="1400" dirty="0" smtClean="0"/>
              <a:t>к </a:t>
            </a:r>
            <a:r>
              <a:rPr lang="ru-RU" sz="1400" dirty="0"/>
              <a:t>ОКТМО сельского поселения по имеющимся границам. </a:t>
            </a:r>
            <a:endParaRPr lang="ru-RU" sz="1305" dirty="0" smtClean="0"/>
          </a:p>
          <a:p>
            <a:pPr lvl="0"/>
            <a:r>
              <a:rPr lang="ru-RU" sz="1400" dirty="0" smtClean="0"/>
              <a:t>Путем </a:t>
            </a:r>
            <a:r>
              <a:rPr lang="ru-RU" sz="1400" dirty="0"/>
              <a:t>Х</a:t>
            </a:r>
            <a:r>
              <a:rPr lang="en-US" sz="1400" dirty="0"/>
              <a:t>ML</a:t>
            </a:r>
            <a:r>
              <a:rPr lang="ru-RU" sz="1400" dirty="0"/>
              <a:t>-запросов  через портал </a:t>
            </a:r>
            <a:r>
              <a:rPr lang="ru-RU" sz="1400" dirty="0" err="1"/>
              <a:t>Росреестра</a:t>
            </a:r>
            <a:r>
              <a:rPr lang="ru-RU" sz="1400" dirty="0"/>
              <a:t> обновлены кадастровые сведения для  </a:t>
            </a:r>
            <a:r>
              <a:rPr lang="ru-RU" sz="1400" dirty="0" smtClean="0"/>
              <a:t>58417  </a:t>
            </a:r>
            <a:r>
              <a:rPr lang="ru-RU" sz="1400" dirty="0"/>
              <a:t>кадастровых кварталов </a:t>
            </a:r>
            <a:r>
              <a:rPr lang="ru-RU" sz="1400" dirty="0" smtClean="0"/>
              <a:t>РБ (по состоянию на 01.12.2015г.).</a:t>
            </a:r>
            <a:endParaRPr lang="ru-RU" sz="1400" dirty="0"/>
          </a:p>
          <a:p>
            <a:pPr lvl="0"/>
            <a:r>
              <a:rPr lang="ru-RU" sz="1400" dirty="0"/>
              <a:t>Проведены консультации специалистов МО по работе с АИС ИЗК и уточнению кадастровых сведений в электронном виде  (более </a:t>
            </a:r>
            <a:r>
              <a:rPr lang="ru-RU" sz="1400" dirty="0" smtClean="0"/>
              <a:t>180 </a:t>
            </a:r>
            <a:r>
              <a:rPr lang="ru-RU" sz="1400" dirty="0"/>
              <a:t>заявок).</a:t>
            </a:r>
          </a:p>
          <a:p>
            <a:pPr lvl="0"/>
            <a:r>
              <a:rPr lang="ru-RU" sz="1400" dirty="0"/>
              <a:t>С использованием АИС ИЗК подготовлено и отправлено  </a:t>
            </a:r>
            <a:r>
              <a:rPr lang="ru-RU" sz="1400" dirty="0" smtClean="0"/>
              <a:t>801  документ </a:t>
            </a:r>
            <a:r>
              <a:rPr lang="ru-RU" sz="1400" dirty="0"/>
              <a:t>(в </a:t>
            </a:r>
            <a:r>
              <a:rPr lang="en-US" sz="1400" dirty="0"/>
              <a:t>XML</a:t>
            </a:r>
            <a:r>
              <a:rPr lang="ru-RU" sz="1400" dirty="0"/>
              <a:t>-формате) по уточнению кадастровых сведений в электронном виде </a:t>
            </a:r>
            <a:r>
              <a:rPr lang="ru-RU" sz="1400" dirty="0" smtClean="0"/>
              <a:t>. </a:t>
            </a:r>
            <a:endParaRPr lang="ru-RU" sz="1400" dirty="0"/>
          </a:p>
          <a:p>
            <a:pPr lvl="0"/>
            <a:r>
              <a:rPr lang="ru-RU" sz="1400" dirty="0" smtClean="0"/>
              <a:t>Проведено </a:t>
            </a:r>
            <a:r>
              <a:rPr lang="ru-RU" sz="1400" dirty="0"/>
              <a:t>обучение (в учебном классе ГБУ </a:t>
            </a:r>
            <a:r>
              <a:rPr lang="ru-RU" sz="1400" dirty="0" smtClean="0"/>
              <a:t>ЦИТ)  92 </a:t>
            </a:r>
            <a:r>
              <a:rPr lang="ru-RU" sz="1400" dirty="0"/>
              <a:t>специалистов МО по </a:t>
            </a:r>
            <a:r>
              <a:rPr lang="ru-RU" sz="1400" dirty="0" smtClean="0"/>
              <a:t>работе с АИС ИЗК. В феврале 2015 года проведен обучающий семинар. В работе семинара принял участие 131 специалист МО. </a:t>
            </a:r>
            <a:endParaRPr lang="ru-RU" sz="1400" dirty="0"/>
          </a:p>
          <a:p>
            <a:pPr lvl="0"/>
            <a:r>
              <a:rPr lang="ru-RU" sz="1400" dirty="0" smtClean="0"/>
              <a:t>В </a:t>
            </a:r>
            <a:r>
              <a:rPr lang="ru-RU" sz="1400" dirty="0"/>
              <a:t>составе рабочей группы </a:t>
            </a:r>
            <a:r>
              <a:rPr lang="ru-RU" sz="1400" dirty="0" err="1"/>
              <a:t>Минимущества</a:t>
            </a:r>
            <a:r>
              <a:rPr lang="ru-RU" sz="1400" dirty="0"/>
              <a:t> РБ приняли участие в днях министерства в </a:t>
            </a:r>
            <a:r>
              <a:rPr lang="ru-RU" sz="1400" dirty="0" smtClean="0"/>
              <a:t>19 </a:t>
            </a:r>
            <a:r>
              <a:rPr lang="ru-RU" sz="1400" dirty="0"/>
              <a:t>районах РБ.</a:t>
            </a:r>
          </a:p>
          <a:p>
            <a:pPr lvl="0"/>
            <a:r>
              <a:rPr lang="ru-RU" sz="1400" dirty="0" smtClean="0"/>
              <a:t>Проводилось ежемесячное обновление </a:t>
            </a:r>
            <a:r>
              <a:rPr lang="ru-RU" sz="1400" dirty="0"/>
              <a:t>сведений о задолженности земельного </a:t>
            </a:r>
            <a:r>
              <a:rPr lang="ru-RU" sz="1400" dirty="0" smtClean="0"/>
              <a:t>налога (по данным УФНС по РБ).  </a:t>
            </a:r>
            <a:endParaRPr lang="ru-RU" sz="1400" dirty="0"/>
          </a:p>
          <a:p>
            <a:pPr lvl="0"/>
            <a:r>
              <a:rPr lang="ru-RU" sz="1400" dirty="0" smtClean="0"/>
              <a:t>Разработан и введена в опытную эксплуатацию  программный модуль по учету  республиканского имущества  АИС </a:t>
            </a:r>
            <a:r>
              <a:rPr lang="ru-RU" sz="1400" dirty="0"/>
              <a:t>"Реестр Республиканского </a:t>
            </a:r>
            <a:r>
              <a:rPr lang="ru-RU" sz="1400" dirty="0" smtClean="0"/>
              <a:t>имущества</a:t>
            </a:r>
            <a:r>
              <a:rPr lang="ru-RU" sz="1400" dirty="0"/>
              <a:t>" </a:t>
            </a:r>
            <a:r>
              <a:rPr lang="ru-RU" sz="1400" dirty="0" smtClean="0"/>
              <a:t>.</a:t>
            </a:r>
            <a:endParaRPr lang="ru-RU" sz="1400" dirty="0"/>
          </a:p>
          <a:p>
            <a:pPr algn="just"/>
            <a:endParaRPr lang="ru-RU" sz="1305" dirty="0"/>
          </a:p>
        </p:txBody>
      </p:sp>
    </p:spTree>
    <p:extLst>
      <p:ext uri="{BB962C8B-B14F-4D97-AF65-F5344CB8AC3E}">
        <p14:creationId xmlns:p14="http://schemas.microsoft.com/office/powerpoint/2010/main" val="421969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Спутниковая геодезическая сеть точного позиционирования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6" name="Объект 5" descr="Leica Geosystems, SpiderWeb - Google Chrome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3"/>
            <a:ext cx="5413827" cy="3240360"/>
          </a:xfrm>
        </p:spPr>
      </p:pic>
      <p:pic>
        <p:nvPicPr>
          <p:cNvPr id="4" name="Picture 3" descr="Z:\Горяев\Доп.деятельность\меж\Снимок спутни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879" y="2708920"/>
            <a:ext cx="5746121" cy="402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90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C000"/>
                </a:solidFill>
              </a:rPr>
              <a:t>Высотная привязка РС в 2015 году</a:t>
            </a:r>
            <a:endParaRPr lang="ru-RU" sz="3600" dirty="0">
              <a:solidFill>
                <a:srgbClr val="FFC000"/>
              </a:solidFill>
            </a:endParaRPr>
          </a:p>
        </p:txBody>
      </p:sp>
      <p:pic>
        <p:nvPicPr>
          <p:cNvPr id="4" name="Picture 2" descr="Z:\Горяев\Референц станции\Анализ\КАРТА ВП 20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936689"/>
            <a:ext cx="8136904" cy="564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11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FFC000"/>
                </a:solidFill>
                <a:effectLst/>
                <a:latin typeface="Tahoma"/>
              </a:rPr>
              <a:t>АИС </a:t>
            </a:r>
            <a:r>
              <a:rPr lang="ru-RU" sz="1800" dirty="0" err="1">
                <a:solidFill>
                  <a:srgbClr val="FFC000"/>
                </a:solidFill>
                <a:effectLst/>
                <a:latin typeface="Tahoma"/>
              </a:rPr>
              <a:t>Имущественно</a:t>
            </a:r>
            <a:r>
              <a:rPr lang="ru-RU" sz="1800" dirty="0">
                <a:solidFill>
                  <a:srgbClr val="FFC000"/>
                </a:solidFill>
                <a:effectLst/>
                <a:latin typeface="Tahoma"/>
              </a:rPr>
              <a:t>-земельный комплекс Республики </a:t>
            </a:r>
            <a:r>
              <a:rPr lang="ru-RU" sz="1800" dirty="0" smtClean="0">
                <a:solidFill>
                  <a:srgbClr val="FFC000"/>
                </a:solidFill>
                <a:effectLst/>
                <a:latin typeface="Tahoma"/>
              </a:rPr>
              <a:t>Бурятия </a:t>
            </a:r>
            <a:br>
              <a:rPr lang="ru-RU" sz="1800" dirty="0" smtClean="0">
                <a:solidFill>
                  <a:srgbClr val="FFC000"/>
                </a:solidFill>
                <a:effectLst/>
                <a:latin typeface="Tahoma"/>
              </a:rPr>
            </a:br>
            <a:r>
              <a:rPr lang="ru-RU" sz="2000" dirty="0" smtClean="0">
                <a:solidFill>
                  <a:srgbClr val="FFC000"/>
                </a:solidFill>
                <a:effectLst/>
                <a:latin typeface="Tahoma"/>
              </a:rPr>
              <a:t> </a:t>
            </a:r>
            <a:r>
              <a:rPr lang="ru-RU" sz="1800" dirty="0" err="1">
                <a:solidFill>
                  <a:srgbClr val="FFC000"/>
                </a:solidFill>
                <a:effectLst/>
                <a:latin typeface="Tahoma"/>
              </a:rPr>
              <a:t>Геопортал</a:t>
            </a:r>
            <a:r>
              <a:rPr lang="ru-RU" sz="1800" dirty="0">
                <a:solidFill>
                  <a:srgbClr val="FFC000"/>
                </a:solidFill>
                <a:effectLst/>
                <a:latin typeface="Tahoma"/>
              </a:rPr>
              <a:t> Республики РБ</a:t>
            </a:r>
          </a:p>
        </p:txBody>
      </p:sp>
      <p:pic>
        <p:nvPicPr>
          <p:cNvPr id="6" name="Picture 3" descr="Z:\Горяев\Доп.деятельность\меж\Снимок геопорт 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1988"/>
            <a:ext cx="6839649" cy="326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Z:\Горяев\Доп.деятельность\меж\Снимок аис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96522"/>
            <a:ext cx="6221727" cy="299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77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Неосвоенные территории покрытия сети РС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3074" name="Picture 2" descr="Z:\Горяев\Доп.деятельность\меж\Снимок карта рс 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070556"/>
            <a:ext cx="8497062" cy="578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19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C000"/>
                </a:solidFill>
              </a:rPr>
              <a:t>Кол-во договоров по предоставлению данных сети РС по РБ </a:t>
            </a:r>
            <a:endParaRPr lang="ru-RU" sz="3200" dirty="0">
              <a:solidFill>
                <a:srgbClr val="FFC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5318117"/>
              </p:ext>
            </p:extLst>
          </p:nvPr>
        </p:nvGraphicFramePr>
        <p:xfrm>
          <a:off x="457200" y="1600200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6423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Количество запросов к сети РС в разрезе районов РБ, в %</a:t>
            </a:r>
            <a:endParaRPr lang="ru-RU" dirty="0">
              <a:solidFill>
                <a:srgbClr val="FFC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7175613"/>
              </p:ext>
            </p:extLst>
          </p:nvPr>
        </p:nvGraphicFramePr>
        <p:xfrm>
          <a:off x="457200" y="1600200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7155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FFC000"/>
                </a:solidFill>
              </a:rPr>
              <a:t>Планируемые и фактические показатели по </a:t>
            </a:r>
            <a:r>
              <a:rPr lang="ru-RU" sz="2800" dirty="0" smtClean="0">
                <a:solidFill>
                  <a:srgbClr val="FFC000"/>
                </a:solidFill>
              </a:rPr>
              <a:t>СГСТП </a:t>
            </a:r>
            <a:r>
              <a:rPr lang="ru-RU" sz="2800" dirty="0">
                <a:solidFill>
                  <a:srgbClr val="FFC000"/>
                </a:solidFill>
              </a:rPr>
              <a:t>в </a:t>
            </a:r>
            <a:r>
              <a:rPr lang="ru-RU" sz="2800" dirty="0" smtClean="0">
                <a:solidFill>
                  <a:srgbClr val="FFC000"/>
                </a:solidFill>
              </a:rPr>
              <a:t>2015 </a:t>
            </a:r>
            <a:r>
              <a:rPr lang="ru-RU" sz="2800" dirty="0">
                <a:solidFill>
                  <a:srgbClr val="FFC000"/>
                </a:solidFill>
              </a:rPr>
              <a:t>году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5738944"/>
              </p:ext>
            </p:extLst>
          </p:nvPr>
        </p:nvGraphicFramePr>
        <p:xfrm>
          <a:off x="467544" y="1772816"/>
          <a:ext cx="8280919" cy="352839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125883"/>
                <a:gridCol w="2014576"/>
                <a:gridCol w="2237980"/>
                <a:gridCol w="1902480"/>
              </a:tblGrid>
              <a:tr h="1176131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Результат, запланированный в государственном  задании на отчетный (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2015)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финансовый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Фактические результаты, 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достигнутые в отчетном 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финансовом году (периоде)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Характеристика 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причин отклонения 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от запланированных значений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Источник(и) информации о фактически достигнутых результатах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2261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fontAlgn="base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fontAlgn="base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. Доля введенных в эксплуатацию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</a:rPr>
                        <a:t>референцных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 станций от их общего запланированного количества - </a:t>
                      </a:r>
                      <a:r>
                        <a:rPr kumimoji="0"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7</a:t>
                      </a: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0 </a:t>
                      </a: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%.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нет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endParaRPr kumimoji="0" lang="ru-RU" sz="1400" kern="1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АИС </a:t>
                      </a: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«Портал спутниковой геодезической сети точного позиционирования на основе постоянно действующих </a:t>
                      </a:r>
                      <a:r>
                        <a:rPr kumimoji="0" lang="ru-RU" sz="1400" kern="12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референцных</a:t>
                      </a: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станций на территории Республики Бурятия»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505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Основные и значимые работы по СГСТП</a:t>
            </a:r>
            <a:endParaRPr lang="ru-RU" sz="2800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8964488" cy="5328592"/>
          </a:xfrm>
        </p:spPr>
        <p:txBody>
          <a:bodyPr>
            <a:noAutofit/>
          </a:bodyPr>
          <a:lstStyle/>
          <a:p>
            <a:pPr lvl="0"/>
            <a:r>
              <a:rPr lang="ru-RU" sz="1800" dirty="0"/>
              <a:t>Выполнено обследование 60 пунктов триангуляции и грунтовых реперов 1,2 классов точности</a:t>
            </a:r>
          </a:p>
          <a:p>
            <a:pPr lvl="0"/>
            <a:r>
              <a:rPr lang="ru-RU" sz="1800" dirty="0"/>
              <a:t>Проведена работа по получению выписок из каталогов координат и высот в </a:t>
            </a:r>
            <a:r>
              <a:rPr lang="ru-RU" sz="1800" dirty="0" err="1"/>
              <a:t>Россреестре</a:t>
            </a:r>
            <a:endParaRPr lang="ru-RU" sz="1800" dirty="0"/>
          </a:p>
          <a:p>
            <a:pPr lvl="0"/>
            <a:r>
              <a:rPr lang="ru-RU" sz="1800" dirty="0"/>
              <a:t>Проведены работы по уточнению координатной привязки 5 </a:t>
            </a:r>
            <a:r>
              <a:rPr lang="ru-RU" sz="1800" dirty="0" err="1"/>
              <a:t>референцных</a:t>
            </a:r>
            <a:r>
              <a:rPr lang="ru-RU" sz="1800" dirty="0"/>
              <a:t> станций</a:t>
            </a:r>
          </a:p>
          <a:p>
            <a:pPr lvl="0"/>
            <a:r>
              <a:rPr lang="ru-RU" sz="1800" dirty="0"/>
              <a:t>Сформированы и внесены изменения в каталог координат 5 </a:t>
            </a:r>
            <a:r>
              <a:rPr lang="ru-RU" sz="1800" dirty="0" err="1"/>
              <a:t>референцных</a:t>
            </a:r>
            <a:r>
              <a:rPr lang="ru-RU" sz="1800" dirty="0"/>
              <a:t> станций </a:t>
            </a:r>
          </a:p>
          <a:p>
            <a:pPr lvl="0"/>
            <a:r>
              <a:rPr lang="ru-RU" sz="1800" dirty="0"/>
              <a:t>Проведены работы по высотной привязке 10 </a:t>
            </a:r>
            <a:r>
              <a:rPr lang="ru-RU" sz="1800" dirty="0" err="1"/>
              <a:t>референцных</a:t>
            </a:r>
            <a:r>
              <a:rPr lang="ru-RU" sz="1800" dirty="0"/>
              <a:t> станций</a:t>
            </a:r>
          </a:p>
          <a:p>
            <a:pPr lvl="0"/>
            <a:r>
              <a:rPr lang="ru-RU" sz="1800" dirty="0"/>
              <a:t>Составлен отчет и составлен каталог высот по 10 </a:t>
            </a:r>
            <a:r>
              <a:rPr lang="ru-RU" sz="1800" dirty="0" err="1"/>
              <a:t>рефернецным</a:t>
            </a:r>
            <a:r>
              <a:rPr lang="ru-RU" sz="1800" dirty="0"/>
              <a:t> станциям.</a:t>
            </a:r>
          </a:p>
          <a:p>
            <a:pPr lvl="0"/>
            <a:r>
              <a:rPr lang="ru-RU" sz="1800" dirty="0"/>
              <a:t>Проведены тематические семинары с кадастровыми инженерами РБ по использованию данных </a:t>
            </a:r>
            <a:r>
              <a:rPr lang="ru-RU" sz="1800" dirty="0" err="1"/>
              <a:t>референцных</a:t>
            </a:r>
            <a:r>
              <a:rPr lang="ru-RU" sz="1800" dirty="0"/>
              <a:t> станций в землеустройстве.</a:t>
            </a:r>
          </a:p>
          <a:p>
            <a:pPr lvl="0"/>
            <a:r>
              <a:rPr lang="ru-RU" sz="1800" dirty="0"/>
              <a:t>Проведены встречи с преподавателями и слушателями БГСХА</a:t>
            </a:r>
          </a:p>
          <a:p>
            <a:pPr lvl="0"/>
            <a:r>
              <a:rPr lang="ru-RU" sz="1800" dirty="0"/>
              <a:t>Подписано и оказано услуг по доступу к данным сети </a:t>
            </a:r>
            <a:r>
              <a:rPr lang="ru-RU" sz="1800" dirty="0" err="1"/>
              <a:t>референцных</a:t>
            </a:r>
            <a:r>
              <a:rPr lang="ru-RU" sz="1800" dirty="0"/>
              <a:t> станций по 24 контрагентам на общую сумму более 245 000 рублей.</a:t>
            </a:r>
          </a:p>
          <a:p>
            <a:pPr lvl="0"/>
            <a:r>
              <a:rPr lang="ru-RU" sz="1800" dirty="0"/>
              <a:t>Проведены профилактические работы по обслуживанию </a:t>
            </a:r>
            <a:r>
              <a:rPr lang="ru-RU" sz="1800" dirty="0" err="1"/>
              <a:t>референцных</a:t>
            </a:r>
            <a:r>
              <a:rPr lang="ru-RU" sz="1800" dirty="0"/>
              <a:t> станций (настройка связи, поверка оборудования, ремонтно-восстановительные работы)</a:t>
            </a:r>
          </a:p>
          <a:p>
            <a:pPr lvl="0"/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402113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Z:\Горяев\Доп.деятельность\меж\Снимок бг1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7491680" cy="641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74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Основное оборудование БГ</a:t>
            </a:r>
            <a:endParaRPr lang="ru-RU" dirty="0">
              <a:solidFill>
                <a:srgbClr val="FFC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2588733"/>
              </p:ext>
            </p:extLst>
          </p:nvPr>
        </p:nvGraphicFramePr>
        <p:xfrm>
          <a:off x="457200" y="1268760"/>
          <a:ext cx="8229600" cy="5039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212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FFC000"/>
                </a:solidFill>
              </a:rPr>
              <a:t>Планируемые и фактические показатели по </a:t>
            </a:r>
            <a:r>
              <a:rPr lang="ru-RU" sz="2800" dirty="0" smtClean="0">
                <a:solidFill>
                  <a:srgbClr val="FFC000"/>
                </a:solidFill>
              </a:rPr>
              <a:t>АПК Безопасный город в 2015 </a:t>
            </a:r>
            <a:r>
              <a:rPr lang="ru-RU" sz="2800" dirty="0">
                <a:solidFill>
                  <a:srgbClr val="FFC000"/>
                </a:solidFill>
              </a:rPr>
              <a:t>году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1812327"/>
              </p:ext>
            </p:extLst>
          </p:nvPr>
        </p:nvGraphicFramePr>
        <p:xfrm>
          <a:off x="611561" y="1844824"/>
          <a:ext cx="7992886" cy="31354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219576"/>
                <a:gridCol w="2031783"/>
                <a:gridCol w="1923934"/>
                <a:gridCol w="1817593"/>
              </a:tblGrid>
              <a:tr h="135769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Результат, запланированный в государственном задании на отчетный (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2015)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финансовый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Фактические результаты, достигнутые в отчетном финансовом году (периоде)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Характеристика причин отклонения от запланированных значений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Источник(и) информации о фактически достигнутых результатах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7719"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Courier New"/>
                        </a:rPr>
                        <a:t>Количество камер видеонаблюдения и пунктов вызова полиции, эксплуатируемых на территории г. Улан-Удэ – </a:t>
                      </a: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  <a:cs typeface="Courier New"/>
                        </a:rPr>
                        <a:t>202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нет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Система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мониторинга АПК «Безопасный город», в СУН МВД РБ (проспект Победы 14)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868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Основные и значимые работы по обслуживанию и развитию системы БГ</a:t>
            </a:r>
            <a:br>
              <a:rPr lang="ru-RU" sz="2800" dirty="0" smtClean="0">
                <a:solidFill>
                  <a:srgbClr val="FFC000"/>
                </a:solidFill>
              </a:rPr>
            </a:br>
            <a:endParaRPr lang="ru-RU" sz="2800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879" y="1313384"/>
            <a:ext cx="8892480" cy="5544616"/>
          </a:xfrm>
        </p:spPr>
        <p:txBody>
          <a:bodyPr>
            <a:noAutofit/>
          </a:bodyPr>
          <a:lstStyle/>
          <a:p>
            <a:pPr lvl="0"/>
            <a:r>
              <a:rPr lang="ru-RU" sz="1700" dirty="0"/>
              <a:t>Выполнено более </a:t>
            </a:r>
            <a:r>
              <a:rPr lang="ru-RU" sz="1700" dirty="0" smtClean="0"/>
              <a:t>130 </a:t>
            </a:r>
            <a:r>
              <a:rPr lang="ru-RU" sz="1700" dirty="0"/>
              <a:t>заявок, поступившие от дежурных СУН МВД по РБ, по устранению неисправностей в работе оборудования АПК «Безопасный город». </a:t>
            </a:r>
          </a:p>
          <a:p>
            <a:pPr lvl="0"/>
            <a:r>
              <a:rPr lang="ru-RU" sz="1700" dirty="0" smtClean="0"/>
              <a:t>Устранены обрывы  магистрального кабеля  АПК БГ на опорах:</a:t>
            </a:r>
          </a:p>
          <a:p>
            <a:pPr lvl="0">
              <a:buFontTx/>
              <a:buChar char="-"/>
            </a:pPr>
            <a:r>
              <a:rPr lang="ru-RU" sz="1700" dirty="0" smtClean="0"/>
              <a:t>по </a:t>
            </a:r>
            <a:r>
              <a:rPr lang="ru-RU" sz="1700" dirty="0" err="1" smtClean="0"/>
              <a:t>ул.Октябрьская</a:t>
            </a:r>
            <a:r>
              <a:rPr lang="ru-RU" sz="1700" dirty="0"/>
              <a:t>  </a:t>
            </a:r>
            <a:r>
              <a:rPr lang="ru-RU" sz="1700" dirty="0" smtClean="0"/>
              <a:t>(повреждение опоры в результате автомобильной аварии) </a:t>
            </a:r>
            <a:endParaRPr lang="ru-RU" sz="1700" dirty="0"/>
          </a:p>
          <a:p>
            <a:pPr lvl="0">
              <a:buFontTx/>
              <a:buChar char="-"/>
            </a:pPr>
            <a:r>
              <a:rPr lang="ru-RU" sz="1700" dirty="0" smtClean="0"/>
              <a:t>по пр.50 лет </a:t>
            </a:r>
            <a:r>
              <a:rPr lang="ru-RU" sz="1700" dirty="0"/>
              <a:t>Октября </a:t>
            </a:r>
            <a:r>
              <a:rPr lang="ru-RU" sz="1700" dirty="0" smtClean="0"/>
              <a:t>(повреждение </a:t>
            </a:r>
            <a:r>
              <a:rPr lang="ru-RU" sz="1700" dirty="0"/>
              <a:t>опоры в результате автомобильной аварии) </a:t>
            </a:r>
            <a:endParaRPr lang="ru-RU" sz="1700" dirty="0" smtClean="0"/>
          </a:p>
          <a:p>
            <a:pPr lvl="0">
              <a:buFontTx/>
              <a:buChar char="-"/>
            </a:pPr>
            <a:r>
              <a:rPr lang="ru-RU" sz="1700" dirty="0" smtClean="0"/>
              <a:t>по </a:t>
            </a:r>
            <a:r>
              <a:rPr lang="ru-RU" sz="1700" dirty="0" err="1" smtClean="0"/>
              <a:t>ул.Гармаева</a:t>
            </a:r>
            <a:r>
              <a:rPr lang="ru-RU" sz="1700" dirty="0" smtClean="0"/>
              <a:t> (повреждение опоры в результате пожара)  </a:t>
            </a:r>
          </a:p>
          <a:p>
            <a:pPr lvl="0"/>
            <a:r>
              <a:rPr lang="ru-RU" sz="1700" dirty="0" smtClean="0"/>
              <a:t>Произведено возмещение  затрат по электроэнергии  16 организациям на сумму  121953 руб. (за 9 месяцев 2015 года).</a:t>
            </a:r>
          </a:p>
          <a:p>
            <a:pPr lvl="0"/>
            <a:r>
              <a:rPr lang="ru-RU" sz="1700" dirty="0" smtClean="0"/>
              <a:t>Отремонтировано 11 единиц  оборудования АПК БГ.</a:t>
            </a:r>
          </a:p>
          <a:p>
            <a:pPr lvl="0"/>
            <a:r>
              <a:rPr lang="ru-RU" sz="1700" dirty="0" smtClean="0"/>
              <a:t>Произведен переход на новую версию ПО «Интеллект».</a:t>
            </a:r>
          </a:p>
          <a:p>
            <a:pPr lvl="0"/>
            <a:r>
              <a:rPr lang="ru-RU" sz="1700" dirty="0" smtClean="0"/>
              <a:t>Проведены регламентные работы по обслуживанию оборудования АПК БГ. </a:t>
            </a:r>
          </a:p>
          <a:p>
            <a:pPr lvl="0"/>
            <a:r>
              <a:rPr lang="ru-RU" sz="1700" dirty="0" smtClean="0"/>
              <a:t>Производятся  работы по интеграции систем видеонаблюдения  городских парков «</a:t>
            </a:r>
            <a:r>
              <a:rPr lang="ru-RU" sz="1700" dirty="0" err="1" smtClean="0"/>
              <a:t>им.Орешкова</a:t>
            </a:r>
            <a:r>
              <a:rPr lang="ru-RU" sz="1700" dirty="0" smtClean="0"/>
              <a:t>» и «Юбилейный» в </a:t>
            </a:r>
            <a:r>
              <a:rPr lang="ru-RU" sz="1700" dirty="0"/>
              <a:t>состав АПК «Безопасный город» </a:t>
            </a:r>
            <a:r>
              <a:rPr lang="ru-RU" sz="1700" dirty="0" smtClean="0"/>
              <a:t> (работы не завершены).</a:t>
            </a:r>
          </a:p>
          <a:p>
            <a:pPr lvl="0"/>
            <a:r>
              <a:rPr lang="ru-RU" sz="1700" dirty="0" smtClean="0"/>
              <a:t>В </a:t>
            </a:r>
            <a:r>
              <a:rPr lang="ru-RU" sz="1700" dirty="0"/>
              <a:t>рамках развития АПК «Безопасный город» проложен магистральный оптоволоконный кабель </a:t>
            </a:r>
            <a:r>
              <a:rPr lang="ru-RU" sz="1700" dirty="0" smtClean="0"/>
              <a:t>на участке </a:t>
            </a:r>
            <a:r>
              <a:rPr lang="ru-RU" sz="1700" dirty="0" err="1" smtClean="0"/>
              <a:t>п.Бурвод</a:t>
            </a:r>
            <a:r>
              <a:rPr lang="ru-RU" sz="1700" dirty="0" smtClean="0"/>
              <a:t> – </a:t>
            </a:r>
            <a:r>
              <a:rPr lang="ru-RU" sz="1700" dirty="0" err="1" smtClean="0"/>
              <a:t>п.Аэропорт</a:t>
            </a:r>
            <a:r>
              <a:rPr lang="ru-RU" sz="1700" dirty="0" smtClean="0"/>
              <a:t> протяженностью 8,35 км с перспективой охвата  видеонаблюдением  территорий  левого берега. </a:t>
            </a:r>
            <a:endParaRPr lang="ru-RU" sz="1700" dirty="0"/>
          </a:p>
          <a:p>
            <a:endParaRPr lang="ru-RU" sz="1700" dirty="0" smtClean="0"/>
          </a:p>
        </p:txBody>
      </p:sp>
    </p:spTree>
    <p:extLst>
      <p:ext uri="{BB962C8B-B14F-4D97-AF65-F5344CB8AC3E}">
        <p14:creationId xmlns:p14="http://schemas.microsoft.com/office/powerpoint/2010/main" val="358294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FFC000"/>
                </a:solidFill>
              </a:rPr>
              <a:t>Схема прокладки магистрального кабеля </a:t>
            </a:r>
            <a:r>
              <a:rPr lang="ru-RU" sz="2800" dirty="0" smtClean="0">
                <a:solidFill>
                  <a:srgbClr val="FFC000"/>
                </a:solidFill>
              </a:rPr>
              <a:t/>
            </a:r>
            <a:br>
              <a:rPr lang="ru-RU" sz="2800" dirty="0" smtClean="0">
                <a:solidFill>
                  <a:srgbClr val="FFC000"/>
                </a:solidFill>
              </a:rPr>
            </a:br>
            <a:r>
              <a:rPr lang="ru-RU" sz="2800" dirty="0" err="1" smtClean="0">
                <a:solidFill>
                  <a:srgbClr val="FFC000"/>
                </a:solidFill>
              </a:rPr>
              <a:t>п.Бурвод</a:t>
            </a:r>
            <a:r>
              <a:rPr lang="ru-RU" sz="2800" dirty="0" smtClean="0">
                <a:solidFill>
                  <a:srgbClr val="FFC000"/>
                </a:solidFill>
              </a:rPr>
              <a:t> - </a:t>
            </a:r>
            <a:r>
              <a:rPr lang="ru-RU" sz="2800" dirty="0" err="1">
                <a:solidFill>
                  <a:srgbClr val="FFC000"/>
                </a:solidFill>
              </a:rPr>
              <a:t>п.Аэропорт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6" y="1397700"/>
            <a:ext cx="9144000" cy="54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5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5040" y="188640"/>
            <a:ext cx="6699448" cy="93610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Спутниковая геодезическая сеть точного позиционирования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051" name="Picture 3" descr="Z:\Горяев\Доп.деятельность\меж\Снимок спутник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40" y="1227568"/>
            <a:ext cx="8857347" cy="549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:\Горяев\Доп.деятельность\меж\Снимок лейк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2" y="116632"/>
            <a:ext cx="2165598" cy="113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82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Результат работы системы </a:t>
            </a:r>
            <a:br>
              <a:rPr lang="ru-RU" sz="2800" dirty="0" smtClean="0">
                <a:solidFill>
                  <a:srgbClr val="FFC000"/>
                </a:solidFill>
              </a:rPr>
            </a:br>
            <a:r>
              <a:rPr lang="ru-RU" sz="2800" dirty="0" smtClean="0">
                <a:solidFill>
                  <a:srgbClr val="FFC000"/>
                </a:solidFill>
              </a:rPr>
              <a:t>«Безопасный город»</a:t>
            </a:r>
            <a:br>
              <a:rPr lang="ru-RU" sz="2800" dirty="0" smtClean="0">
                <a:solidFill>
                  <a:srgbClr val="FFC000"/>
                </a:solidFill>
              </a:rPr>
            </a:br>
            <a:endParaRPr lang="ru-RU" sz="2800" dirty="0">
              <a:solidFill>
                <a:srgbClr val="FFC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7726069"/>
              </p:ext>
            </p:extLst>
          </p:nvPr>
        </p:nvGraphicFramePr>
        <p:xfrm>
          <a:off x="250825" y="1484313"/>
          <a:ext cx="8713788" cy="5184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579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Результат работы системы </a:t>
            </a:r>
            <a:br>
              <a:rPr lang="ru-RU" sz="2800" dirty="0" smtClean="0">
                <a:solidFill>
                  <a:srgbClr val="FFC000"/>
                </a:solidFill>
              </a:rPr>
            </a:br>
            <a:r>
              <a:rPr lang="ru-RU" sz="2800" dirty="0" smtClean="0">
                <a:solidFill>
                  <a:srgbClr val="FFC000"/>
                </a:solidFill>
              </a:rPr>
              <a:t>«Безопасный город»</a:t>
            </a:r>
            <a:br>
              <a:rPr lang="ru-RU" sz="2800" dirty="0" smtClean="0">
                <a:solidFill>
                  <a:srgbClr val="FFC000"/>
                </a:solidFill>
              </a:rPr>
            </a:br>
            <a:endParaRPr lang="ru-RU" sz="2800" dirty="0">
              <a:solidFill>
                <a:srgbClr val="FFC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6578095"/>
              </p:ext>
            </p:extLst>
          </p:nvPr>
        </p:nvGraphicFramePr>
        <p:xfrm>
          <a:off x="250825" y="1484313"/>
          <a:ext cx="8713788" cy="5184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1942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C000"/>
                </a:solidFill>
              </a:rPr>
              <a:t>Фото-видео фиксация </a:t>
            </a:r>
            <a:r>
              <a:rPr lang="ru-RU" dirty="0" smtClean="0">
                <a:solidFill>
                  <a:srgbClr val="FFC000"/>
                </a:solidFill>
              </a:rPr>
              <a:t>нарушений правил дорожного движения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14625"/>
            <a:ext cx="3663852" cy="244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14625"/>
            <a:ext cx="3240360" cy="244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83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Основное оборудование ФВФ</a:t>
            </a:r>
            <a:endParaRPr lang="ru-RU" dirty="0">
              <a:solidFill>
                <a:srgbClr val="FFC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02278"/>
              </p:ext>
            </p:extLst>
          </p:nvPr>
        </p:nvGraphicFramePr>
        <p:xfrm>
          <a:off x="457200" y="1268760"/>
          <a:ext cx="822960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3162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72" y="-1035496"/>
            <a:ext cx="12817424" cy="871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3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-1035496"/>
            <a:ext cx="11161240" cy="82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8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Расходы на приобретение оборудования</a:t>
            </a:r>
            <a:endParaRPr lang="ru-RU" dirty="0">
              <a:solidFill>
                <a:srgbClr val="FFC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1542233"/>
              </p:ext>
            </p:extLst>
          </p:nvPr>
        </p:nvGraphicFramePr>
        <p:xfrm>
          <a:off x="457200" y="1600200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485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2376264"/>
          </a:xfrm>
        </p:spPr>
        <p:txBody>
          <a:bodyPr>
            <a:noAutofit/>
          </a:bodyPr>
          <a:lstStyle/>
          <a:p>
            <a:r>
              <a:rPr lang="ru-RU" sz="2600" dirty="0" smtClean="0">
                <a:solidFill>
                  <a:schemeClr val="tx1"/>
                </a:solidFill>
              </a:rPr>
              <a:t>Приобретено в рамка </a:t>
            </a:r>
            <a:r>
              <a:rPr lang="ru-RU" sz="2600" dirty="0">
                <a:solidFill>
                  <a:schemeClr val="tx1"/>
                </a:solidFill>
              </a:rPr>
              <a:t>подпрограммы 6 «Повышение безопасности дорожного движения в Республике Бурятия в 2014 - 2020 годах» госпрограммы  РБ «Развитие транспорта, энергетики и дорожного хозяйства»</a:t>
            </a:r>
            <a:br>
              <a:rPr lang="ru-RU" sz="2600" dirty="0">
                <a:solidFill>
                  <a:schemeClr val="tx1"/>
                </a:solidFill>
              </a:rPr>
            </a:br>
            <a:endParaRPr lang="ru-RU" sz="26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924944"/>
            <a:ext cx="8229600" cy="3024336"/>
          </a:xfrm>
        </p:spPr>
        <p:txBody>
          <a:bodyPr>
            <a:normAutofit/>
          </a:bodyPr>
          <a:lstStyle/>
          <a:p>
            <a:pPr algn="just">
              <a:spcBef>
                <a:spcPct val="0"/>
              </a:spcBef>
              <a:buFontTx/>
              <a:buChar char="-"/>
            </a:pPr>
            <a:r>
              <a:rPr lang="ru-RU" sz="26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7 комплексов ФВФ («Кречет» 6 шт. «</a:t>
            </a:r>
            <a:r>
              <a:rPr lang="ru-RU" sz="2600" b="1" dirty="0" err="1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Кардон</a:t>
            </a:r>
            <a:r>
              <a:rPr lang="ru-RU" sz="26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» 1 шт.) на сумму </a:t>
            </a:r>
            <a:r>
              <a:rPr lang="ru-RU" sz="26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20892 </a:t>
            </a:r>
            <a:r>
              <a:rPr lang="ru-RU" sz="2600" b="1" dirty="0" err="1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тыс.руб</a:t>
            </a:r>
            <a:r>
              <a:rPr lang="ru-RU" sz="26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</a:p>
          <a:p>
            <a:pPr algn="just">
              <a:spcBef>
                <a:spcPct val="0"/>
              </a:spcBef>
              <a:buFontTx/>
              <a:buChar char="-"/>
            </a:pPr>
            <a:endParaRPr lang="ru-RU" sz="2600" b="1" dirty="0">
              <a:ln w="6350">
                <a:noFill/>
              </a:ln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137160" indent="0" algn="just">
              <a:spcBef>
                <a:spcPct val="0"/>
              </a:spcBef>
              <a:buNone/>
            </a:pPr>
            <a:r>
              <a:rPr lang="ru-RU" sz="26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-  автомобиль ГАЗ  в модификации «кран-вышка» на сумму </a:t>
            </a:r>
            <a:r>
              <a:rPr lang="ru-RU" sz="26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2448 </a:t>
            </a:r>
            <a:r>
              <a:rPr lang="ru-RU" sz="2600" b="1" dirty="0" err="1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тыс.руб</a:t>
            </a:r>
            <a:r>
              <a:rPr lang="ru-RU" sz="26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547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FFC000"/>
                </a:solidFill>
                <a:effectLst/>
              </a:rPr>
              <a:t>Совершенствование системы за счет тестовой эксплуатации оборудования производителей </a:t>
            </a:r>
            <a:r>
              <a:rPr lang="ru-RU" sz="3200" dirty="0" smtClean="0">
                <a:solidFill>
                  <a:srgbClr val="FFC000"/>
                </a:solidFill>
                <a:effectLst/>
              </a:rPr>
              <a:t/>
            </a:r>
            <a:br>
              <a:rPr lang="ru-RU" sz="3200" dirty="0" smtClean="0">
                <a:solidFill>
                  <a:srgbClr val="FFC000"/>
                </a:solidFill>
                <a:effectLst/>
              </a:rPr>
            </a:br>
            <a:r>
              <a:rPr lang="ru-RU" sz="2800" dirty="0" smtClean="0">
                <a:solidFill>
                  <a:srgbClr val="FFC000"/>
                </a:solidFill>
                <a:effectLst/>
              </a:rPr>
              <a:t> </a:t>
            </a:r>
            <a:r>
              <a:rPr lang="ru-RU" sz="1800" dirty="0" smtClean="0">
                <a:solidFill>
                  <a:srgbClr val="FFC000"/>
                </a:solidFill>
                <a:effectLst/>
              </a:rPr>
              <a:t>(на </a:t>
            </a:r>
            <a:r>
              <a:rPr lang="ru-RU" sz="1800" dirty="0">
                <a:solidFill>
                  <a:srgbClr val="FFC000"/>
                </a:solidFill>
                <a:effectLst/>
              </a:rPr>
              <a:t>безвозмездной </a:t>
            </a:r>
            <a:r>
              <a:rPr lang="ru-RU" sz="1800" dirty="0" smtClean="0">
                <a:solidFill>
                  <a:srgbClr val="FFC000"/>
                </a:solidFill>
                <a:effectLst/>
              </a:rPr>
              <a:t>основе) </a:t>
            </a:r>
            <a:r>
              <a:rPr lang="ru-RU" sz="1800" dirty="0">
                <a:solidFill>
                  <a:srgbClr val="FFC000"/>
                </a:solidFill>
                <a:effectLst/>
              </a:rPr>
              <a:t/>
            </a:r>
            <a:br>
              <a:rPr lang="ru-RU" sz="1800" dirty="0">
                <a:solidFill>
                  <a:srgbClr val="FFC000"/>
                </a:solidFill>
                <a:effectLst/>
              </a:rPr>
            </a:br>
            <a:endParaRPr lang="ru-RU" sz="1800" dirty="0">
              <a:solidFill>
                <a:srgbClr val="FFC0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4231437"/>
              </p:ext>
            </p:extLst>
          </p:nvPr>
        </p:nvGraphicFramePr>
        <p:xfrm>
          <a:off x="35496" y="2204863"/>
          <a:ext cx="9108503" cy="45365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43235"/>
                <a:gridCol w="2178397"/>
                <a:gridCol w="2094951"/>
                <a:gridCol w="1510824"/>
                <a:gridCol w="1581096"/>
              </a:tblGrid>
              <a:tr h="608327"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Организация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Наименование оборудования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место установки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срок тестирования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Результат тестирования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206274"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0" kern="1200" cap="none" baseline="0" dirty="0" err="1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ОАО"Ростелеком</a:t>
                      </a:r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" </a:t>
                      </a:r>
                      <a:r>
                        <a:rPr kumimoji="0" lang="ru-RU" sz="1600" b="0" kern="1200" cap="none" baseline="0" dirty="0" err="1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г.Москва</a:t>
                      </a:r>
                      <a:endParaRPr kumimoji="0" lang="ru-RU" sz="1600" b="0" kern="1200" cap="none" baseline="0" dirty="0">
                        <a:ln w="6350"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"Перекресток" 1 шт.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перекресток </a:t>
                      </a:r>
                      <a:r>
                        <a:rPr kumimoji="0" lang="ru-RU" sz="1600" b="0" kern="1200" cap="none" baseline="0" dirty="0" err="1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ул.Жердева</a:t>
                      </a:r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- </a:t>
                      </a:r>
                      <a:r>
                        <a:rPr kumimoji="0" lang="ru-RU" sz="1600" b="0" kern="1200" cap="none" baseline="0" dirty="0" err="1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пр.Строителей</a:t>
                      </a:r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(</a:t>
                      </a:r>
                      <a:r>
                        <a:rPr kumimoji="0" lang="ru-RU" sz="1600" b="0" kern="1200" cap="none" baseline="0" dirty="0" err="1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НацБанк</a:t>
                      </a:r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)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январь-март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неэффективен 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907301"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ЗАО "</a:t>
                      </a:r>
                      <a:r>
                        <a:rPr kumimoji="0" lang="ru-RU" sz="1600" b="0" kern="1200" cap="none" baseline="0" dirty="0" err="1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Ольвия</a:t>
                      </a:r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" </a:t>
                      </a:r>
                      <a:r>
                        <a:rPr kumimoji="0" lang="ru-RU" sz="1600" b="0" kern="1200" cap="none" baseline="0" dirty="0" err="1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г.Санкт</a:t>
                      </a:r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-Петербург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Комплексы "Кречет" 17 шт.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на территории </a:t>
                      </a:r>
                      <a:r>
                        <a:rPr kumimoji="0" lang="ru-RU" sz="1600" b="0" kern="1200" cap="none" baseline="0" dirty="0" err="1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г.Улан</a:t>
                      </a:r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-Удэ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февраль - н\в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эффективен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907301"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ООО "</a:t>
                      </a:r>
                      <a:r>
                        <a:rPr kumimoji="0" lang="ru-RU" sz="1600" b="0" kern="1200" cap="none" baseline="0" dirty="0" err="1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СтилСофт</a:t>
                      </a:r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" </a:t>
                      </a:r>
                      <a:r>
                        <a:rPr kumimoji="0" lang="ru-RU" sz="1600" b="0" kern="1200" cap="none" baseline="0" dirty="0" err="1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г.Ставрополь</a:t>
                      </a:r>
                      <a:endParaRPr kumimoji="0" lang="ru-RU" sz="1600" b="0" kern="1200" cap="none" baseline="0" dirty="0">
                        <a:ln w="6350"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"Пешеходный </a:t>
                      </a:r>
                      <a:r>
                        <a:rPr kumimoji="0" lang="ru-RU" sz="1600" b="0" kern="1200" cap="none" baseline="0" dirty="0" smtClean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переход« 1 шт.</a:t>
                      </a:r>
                      <a:endParaRPr kumimoji="0" lang="ru-RU" sz="1600" b="0" kern="1200" cap="none" baseline="0" dirty="0">
                        <a:ln w="6350"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0" kern="1200" cap="none" baseline="0" dirty="0" err="1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пр.Автомобилистов</a:t>
                      </a:r>
                      <a:endParaRPr kumimoji="0" lang="ru-RU" sz="1600" b="0" kern="1200" cap="none" baseline="0" dirty="0">
                        <a:ln w="6350"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май-июнь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эффективен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907301"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ООО "</a:t>
                      </a:r>
                      <a:r>
                        <a:rPr kumimoji="0" lang="ru-RU" sz="1600" b="0" kern="1200" cap="none" baseline="0" dirty="0" err="1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Интегра</a:t>
                      </a:r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" </a:t>
                      </a:r>
                      <a:r>
                        <a:rPr kumimoji="0" lang="ru-RU" sz="1600" b="0" kern="1200" cap="none" baseline="0" dirty="0" err="1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г.Самара</a:t>
                      </a:r>
                      <a:endParaRPr kumimoji="0" lang="ru-RU" sz="1600" b="0" kern="1200" cap="none" baseline="0" dirty="0">
                        <a:ln w="6350"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"Перекресток" 1 шт.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перекресток </a:t>
                      </a:r>
                      <a:r>
                        <a:rPr kumimoji="0" lang="ru-RU" sz="1600" b="0" kern="1200" cap="none" baseline="0" dirty="0" err="1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ул.Калашникова</a:t>
                      </a:r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- </a:t>
                      </a:r>
                      <a:r>
                        <a:rPr kumimoji="0" lang="ru-RU" sz="1600" b="0" kern="1200" cap="none" baseline="0" dirty="0" err="1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пр.Строителей</a:t>
                      </a:r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сентябрь - ноябрь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0" kern="1200" cap="none" baseline="0" dirty="0">
                          <a:ln w="6350"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не определен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267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3000"/>
                <a:satMod val="110000"/>
              </a:schemeClr>
              <a:schemeClr val="bg2">
                <a:tint val="60000"/>
                <a:satMod val="425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 smoothness="1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FFC000"/>
                </a:solidFill>
              </a:rPr>
              <a:t>Анализ  </a:t>
            </a:r>
            <a:r>
              <a:rPr lang="ru-RU" sz="1800" dirty="0">
                <a:solidFill>
                  <a:srgbClr val="FFC000"/>
                </a:solidFill>
              </a:rPr>
              <a:t>аварийности </a:t>
            </a:r>
            <a:r>
              <a:rPr lang="ru-RU" sz="1800" dirty="0" smtClean="0">
                <a:solidFill>
                  <a:srgbClr val="FFC000"/>
                </a:solidFill>
              </a:rPr>
              <a:t>на дорогах РБ в процентном отношении  за период 2014-2015 года за </a:t>
            </a:r>
            <a:r>
              <a:rPr lang="ru-RU" sz="1800" dirty="0">
                <a:solidFill>
                  <a:srgbClr val="FFC000"/>
                </a:solidFill>
              </a:rPr>
              <a:t>11 </a:t>
            </a:r>
            <a:r>
              <a:rPr lang="ru-RU" sz="1800" dirty="0" smtClean="0">
                <a:solidFill>
                  <a:srgbClr val="FFC000"/>
                </a:solidFill>
              </a:rPr>
              <a:t>месяцев  </a:t>
            </a:r>
            <a:r>
              <a:rPr lang="ru-RU" sz="1800" dirty="0">
                <a:solidFill>
                  <a:srgbClr val="FFC000"/>
                </a:solidFill>
              </a:rPr>
              <a:t>(по данным УГИБДД МВД)</a:t>
            </a:r>
            <a:r>
              <a:rPr lang="ru-RU" sz="1800" dirty="0"/>
              <a:t>	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1017682"/>
              </p:ext>
            </p:extLst>
          </p:nvPr>
        </p:nvGraphicFramePr>
        <p:xfrm>
          <a:off x="457200" y="1600200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43966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074" name="Picture 2" descr="Z:\Горяев\Доп.деятельность\меж\Снимок БГ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380" y="332656"/>
            <a:ext cx="540059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Горяев КВ\Desktop\bd05c9c70e069b1bee662bd7b72e14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3" y="1484784"/>
            <a:ext cx="5910888" cy="279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Горяев\Доп.деятельность\меж\Снимок креч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361" y="1228979"/>
            <a:ext cx="4009639" cy="381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Z:\Горяев\Доп.деятельность\меж\Снимок бг кам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241867"/>
            <a:ext cx="4333152" cy="361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13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3000"/>
                <a:satMod val="110000"/>
              </a:schemeClr>
              <a:schemeClr val="bg2">
                <a:tint val="60000"/>
                <a:satMod val="425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 smoothness="1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Анализ основных показателей</a:t>
            </a:r>
            <a:endParaRPr lang="ru-RU" dirty="0">
              <a:solidFill>
                <a:srgbClr val="FFC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1769348"/>
              </p:ext>
            </p:extLst>
          </p:nvPr>
        </p:nvGraphicFramePr>
        <p:xfrm>
          <a:off x="457200" y="1600200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75000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Анализ работы системы ФВФ по сравнению с 2014 годом </a:t>
            </a:r>
            <a:br>
              <a:rPr lang="ru-RU" sz="2800" dirty="0" smtClean="0">
                <a:solidFill>
                  <a:srgbClr val="FFC000"/>
                </a:solidFill>
              </a:rPr>
            </a:br>
            <a:r>
              <a:rPr lang="ru-RU" sz="2800" dirty="0" smtClean="0">
                <a:solidFill>
                  <a:srgbClr val="FFC000"/>
                </a:solidFill>
              </a:rPr>
              <a:t>(в процентном отношении на 01.12.2015г.) </a:t>
            </a:r>
            <a:endParaRPr lang="ru-RU" sz="2800" dirty="0">
              <a:solidFill>
                <a:srgbClr val="FFC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7504657"/>
              </p:ext>
            </p:extLst>
          </p:nvPr>
        </p:nvGraphicFramePr>
        <p:xfrm>
          <a:off x="395536" y="1772816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639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Анализ основных показателей</a:t>
            </a:r>
            <a:endParaRPr lang="ru-RU" dirty="0">
              <a:solidFill>
                <a:srgbClr val="FFC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4299924"/>
              </p:ext>
            </p:extLst>
          </p:nvPr>
        </p:nvGraphicFramePr>
        <p:xfrm>
          <a:off x="539552" y="1556792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3747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Основные расходы</a:t>
            </a:r>
            <a:endParaRPr lang="ru-RU" dirty="0">
              <a:solidFill>
                <a:srgbClr val="FFC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3128443"/>
              </p:ext>
            </p:extLst>
          </p:nvPr>
        </p:nvGraphicFramePr>
        <p:xfrm>
          <a:off x="457200" y="1600200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887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3000"/>
                <a:satMod val="110000"/>
              </a:schemeClr>
              <a:schemeClr val="bg2">
                <a:tint val="60000"/>
                <a:satMod val="425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 smoothness="1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Анализ основных показателей</a:t>
            </a:r>
            <a:endParaRPr lang="ru-RU" dirty="0">
              <a:solidFill>
                <a:srgbClr val="FFC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7371730"/>
              </p:ext>
            </p:extLst>
          </p:nvPr>
        </p:nvGraphicFramePr>
        <p:xfrm>
          <a:off x="539552" y="1556792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42922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Основные и значимые работы по обслуживанию и развитию системы ФВФ</a:t>
            </a:r>
            <a:br>
              <a:rPr lang="ru-RU" sz="2800" dirty="0" smtClean="0">
                <a:solidFill>
                  <a:srgbClr val="FFC000"/>
                </a:solidFill>
              </a:rPr>
            </a:br>
            <a:endParaRPr lang="ru-RU" sz="2800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5544616"/>
          </a:xfrm>
        </p:spPr>
        <p:txBody>
          <a:bodyPr>
            <a:normAutofit fontScale="85000" lnSpcReduction="20000"/>
          </a:bodyPr>
          <a:lstStyle/>
          <a:p>
            <a:r>
              <a:rPr lang="ru-RU" sz="3000" dirty="0" smtClean="0"/>
              <a:t>Подписаны 4 договора на опытную эксплуатацию комплексов ФВФ на безвозмездной основе «Кречет-С», «Пешеход», «Перекресток».</a:t>
            </a:r>
          </a:p>
          <a:p>
            <a:r>
              <a:rPr lang="ru-RU" sz="3000" dirty="0" smtClean="0"/>
              <a:t>Проведены аукционы на приобретение комплексов ФВФ и спецтранспорта (автовышка).</a:t>
            </a:r>
          </a:p>
          <a:p>
            <a:r>
              <a:rPr lang="ru-RU" sz="3000" dirty="0" smtClean="0"/>
              <a:t>- </a:t>
            </a:r>
            <a:r>
              <a:rPr lang="ru-RU" sz="3000" dirty="0"/>
              <a:t>Подписан договор с ФКУ </a:t>
            </a:r>
            <a:r>
              <a:rPr lang="ru-RU" sz="3000" dirty="0" err="1"/>
              <a:t>Упрдор</a:t>
            </a:r>
            <a:r>
              <a:rPr lang="ru-RU" sz="3000" dirty="0"/>
              <a:t> «Южный Байкал» по размещения оборудования ФВФ на дорогах федерального значения</a:t>
            </a:r>
            <a:r>
              <a:rPr lang="ru-RU" sz="3000" dirty="0" smtClean="0"/>
              <a:t>.</a:t>
            </a:r>
          </a:p>
          <a:p>
            <a:r>
              <a:rPr lang="ru-RU" sz="3000" dirty="0" smtClean="0"/>
              <a:t>Проводилось информирование граждан о правилах и требованиях в области обеспечения БДД, следствие чего рост </a:t>
            </a:r>
            <a:r>
              <a:rPr lang="ru-RU" sz="3000" dirty="0" err="1" smtClean="0"/>
              <a:t>взыскаемости</a:t>
            </a:r>
            <a:r>
              <a:rPr lang="ru-RU" sz="3000" dirty="0" smtClean="0"/>
              <a:t> штрафов до 73%. </a:t>
            </a:r>
          </a:p>
          <a:p>
            <a:r>
              <a:rPr lang="ru-RU" sz="3000" dirty="0" smtClean="0"/>
              <a:t>Подписан протокол о намерениях между Правительством РБ и  компанией «</a:t>
            </a:r>
            <a:r>
              <a:rPr lang="ru-RU" sz="3000" dirty="0" err="1" smtClean="0"/>
              <a:t>Ольвия</a:t>
            </a:r>
            <a:r>
              <a:rPr lang="ru-RU" sz="3000" dirty="0" smtClean="0"/>
              <a:t>» по развитию системы автоматической фиксации нарушений ПДД  на 2016-2017 годы. </a:t>
            </a:r>
          </a:p>
          <a:p>
            <a:pPr marL="13716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67376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C000"/>
                </a:solidFill>
              </a:rPr>
              <a:t>Результаты от работы системы ФВФ </a:t>
            </a:r>
            <a:endParaRPr lang="ru-RU" sz="3600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sz="2400" b="1" dirty="0" smtClean="0">
                <a:solidFill>
                  <a:srgbClr val="FFC000"/>
                </a:solidFill>
              </a:rPr>
              <a:t>Достигнутые с октября 2012 года по сентябрь 2015 год</a:t>
            </a:r>
          </a:p>
          <a:p>
            <a:r>
              <a:rPr lang="ru-RU" dirty="0" smtClean="0"/>
              <a:t>Поступления в бюджет порядка 245 </a:t>
            </a:r>
            <a:r>
              <a:rPr lang="ru-RU" dirty="0" err="1" smtClean="0"/>
              <a:t>млн.руб</a:t>
            </a:r>
            <a:r>
              <a:rPr lang="ru-RU" dirty="0" smtClean="0"/>
              <a:t>.</a:t>
            </a:r>
          </a:p>
          <a:p>
            <a:r>
              <a:rPr lang="ru-RU" dirty="0" smtClean="0"/>
              <a:t>Снижение аварийности на 15%</a:t>
            </a:r>
          </a:p>
        </p:txBody>
      </p:sp>
    </p:spTree>
    <p:extLst>
      <p:ext uri="{BB962C8B-B14F-4D97-AF65-F5344CB8AC3E}">
        <p14:creationId xmlns:p14="http://schemas.microsoft.com/office/powerpoint/2010/main" val="370267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FFC000"/>
                </a:solidFill>
              </a:rPr>
              <a:t>Рейтинг работы ЦАФАП по РФ за 2013-2015  годы</a:t>
            </a:r>
            <a:endParaRPr lang="ru-RU" sz="2000" dirty="0">
              <a:solidFill>
                <a:srgbClr val="FFC0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6212520"/>
              </p:ext>
            </p:extLst>
          </p:nvPr>
        </p:nvGraphicFramePr>
        <p:xfrm>
          <a:off x="30067" y="894844"/>
          <a:ext cx="3029766" cy="5964120"/>
        </p:xfrm>
        <a:graphic>
          <a:graphicData uri="http://schemas.openxmlformats.org/drawingml/2006/table">
            <a:tbl>
              <a:tblPr/>
              <a:tblGrid>
                <a:gridCol w="693210"/>
                <a:gridCol w="1638497"/>
                <a:gridCol w="698059"/>
              </a:tblGrid>
              <a:tr h="4617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Место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2013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Кол-во вынесенных постановлений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МОСКВА 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6734878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РЕСПУБЛИКА ТАТАРСТАН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3870830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ВОРОНЕЖСКАЯ ОБЛАСТЬ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2820917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МОСКОВСКАЯ ОБЛАСТЬ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2392189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КРАСНОДАРСКИЙ КРАЙ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1448450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САМАРСКАЯ ОБЛАСТЬ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1016517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САНКТ-ПЕТЕРБУРГ 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870387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ПЕРМСКИЙ КРАЙ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650797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ВОЛГОГРАДСКАЯ ОБЛАСТЬ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648678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ТВЕРСКАЯ ОБЛАСТЬ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615283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ОРЕНБУРГСКАЯ ОБЛАСТЬ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350880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КЕМЕРОВСКАЯ ОБЛАСТЬ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331176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5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РЕСПУБЛИКА БАШКОРТОСТАН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302114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ХАНТЫ-МАНСИЙСКИЙ АО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300627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ЧУВАШСКАЯ РЕСПУБЛИКА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274642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ВОЛОГОДСКАЯ ОБЛАСТЬ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255397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НИЖЕГОРОДСКАЯ ОБЛАСТЬ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252679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13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КАБАРДИНО-БАЛКАРСКАЯ РЕСПУБЛИКА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245797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РОСТОВСКАЯ ОБЛАСТЬ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240849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БРЯНСКАЯ ОБЛАСТЬ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240304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УДМУРТСКАЯ РЕСПУБЛИКА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229580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ИРКУТСКАЯ ОБЛАСТЬ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226091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КРАСНОЯРСКИЙ КРАЙ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225930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АРХАНГЕЛЬСКАЯ ОБЛАСТЬ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223064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СТАВРОПОЛЬСКИЙ КРАЙ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222459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РЕСПУБЛИКА БУРЯТИЯ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207375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КИРОВСКАЯ ОБЛАСТЬ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205519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ПЕНЗЕНСКАЯ ОБЛАСТЬ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178254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ЛИПЕЦКАЯ ОБЛАСТЬ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173443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ТУЛЬСКАЯ ОБЛАСТЬ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156845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ПРИМОРСКИЙ КРАЙ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139912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АСТРАХАНСКАЯ ОБЛАСТЬ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137114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ОРЛОВСКАЯ ОБЛАСТЬ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136360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РЕСПУБЛИКА МАРИЙ ЭЛ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131897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3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ТОМСКАЯ ОБЛАСТЬ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125755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539722"/>
              </p:ext>
            </p:extLst>
          </p:nvPr>
        </p:nvGraphicFramePr>
        <p:xfrm>
          <a:off x="3203848" y="900242"/>
          <a:ext cx="2736304" cy="5734500"/>
        </p:xfrm>
        <a:graphic>
          <a:graphicData uri="http://schemas.openxmlformats.org/drawingml/2006/table">
            <a:tbl>
              <a:tblPr/>
              <a:tblGrid>
                <a:gridCol w="417955"/>
                <a:gridCol w="1671823"/>
                <a:gridCol w="646526"/>
              </a:tblGrid>
              <a:tr h="113473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Место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75" marR="4775" marT="47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775" marR="4775" marT="47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МОСКВА Г.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8445036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РЕСПУБЛИКА ТАТАРСТАН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4642005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МОСКОВСКАЯ ОБЛАСТЬ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4584657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ВОРОНЕЖСКАЯ ОБЛАСТЬ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2495676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СВЕРДЛОВСКАЯ ОБЛАСТЬ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2273315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КРАСНОДАРСКИЙ КРАЙ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2263975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РЕСПУБЛИКА БАШКОРТОСТАН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2115988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НИЖЕГОРОДСКАЯ ОБЛАСТЬ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1930393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КРАСНОЯРСКИЙ КРАЙ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785322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ЛЕНИНГРАДСКАЯ ОБЛАСТЬ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706585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ЧЕЛЯБИНСКАЯ ОБЛАСТЬ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703735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ВОЛГОГРАДСКАЯ ОБЛАСТЬ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679007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КУРСКАЯ ОБЛАСТЬ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673262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ОМСКАЯ ОБЛАСТЬ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656415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ИРКУТСКАЯ ОБЛАСТЬ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642876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САРАТОВСКАЯ ОБЛАСТЬ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625316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ОРЕНБУРГСКАЯ ОБЛАСТЬ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612244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ТАМБОВСКАЯ ОБЛАСТЬ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610953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ТЮМЕНСКАЯ ОБЛАСТЬ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606571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8760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КАБАРДИНО-БАЛКАРСКАЯ РЕСПУБЛИКА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605288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УЛЬЯНОВСКАЯ ОБЛАСТЬ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589663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ВОЛОГОДСКАЯ ОБЛАСТЬ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564004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СТАВРОПОЛЬСКИЙ КРАЙ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554068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ПРИМОРСКИЙ КРАЙ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511918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БРЯНСКАЯ ОБЛАСТЬ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509142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АЛТАЙСКИЙ КРАЙ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491961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ЧУВАШСКАЯ РЕСПУБЛИКА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457379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СМОЛЕНСКАЯ ОБЛАСТЬ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437894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ХАБАРОВСКИЙ КРАЙ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431579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УДМУРТСКАЯ РЕСПУБЛИКА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430890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ТУЛЬСКАЯ ОБЛАСТЬ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416642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РЕСПУБЛИКА БУРЯТИЯ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386645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ПЕНЗЕНСКАЯ ОБЛАСТЬ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382914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РЕСПУБЛИКА ДАГЕСТАН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377592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56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КАЛИНИНГРАДСКАЯ ОБЛАСТЬ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372042</a:t>
                      </a:r>
                    </a:p>
                  </a:txBody>
                  <a:tcPr marL="4775" marR="4775" marT="47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718389"/>
              </p:ext>
            </p:extLst>
          </p:nvPr>
        </p:nvGraphicFramePr>
        <p:xfrm>
          <a:off x="6084168" y="908720"/>
          <a:ext cx="2880319" cy="5735892"/>
        </p:xfrm>
        <a:graphic>
          <a:graphicData uri="http://schemas.openxmlformats.org/drawingml/2006/table">
            <a:tbl>
              <a:tblPr/>
              <a:tblGrid>
                <a:gridCol w="157825"/>
                <a:gridCol w="1893909"/>
                <a:gridCol w="828585"/>
              </a:tblGrid>
              <a:tr h="296458"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 год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МОСКВА Г.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10501430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РЕСПУБЛИКА ТАТАРСТАН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3153329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МОСКОВСКАЯ ОБЛАСТЬ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2916812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ВОРОНЕЖСКАЯ ОБЛАСТЬ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2447470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ТВЕРСКАЯ ОБЛАСТЬ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1796826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САНКТ-ПЕТЕРБУРГ Г.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1790867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КАЛУЖСКАЯ ОБЛАСТЬ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1438728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КРАСНОДАРСКИЙ КРАЙ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1300086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РЕСПУБЛИКА БАШКОРТОСТАН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1160020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КРАСНОЯРСКИЙ КРАЙ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402240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СМОЛЕНСКАЯ ОБЛАСТЬ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391403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РЯЗАНСКАЯ ОБЛАСТЬ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370566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КЕМЕРОВСКАЯ ОБЛАСТЬ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355847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ИРКУТСКАЯ ОБЛАСТЬ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355421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ЧУВАШСКАЯ РЕСПУБЛИКА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339200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РЕСПУБЛИКА МОРДОВИЯ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328268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ОРЕНБУРГСКАЯ ОБЛАСТЬ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312085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УДМУРТСКАЯ РЕСПУБЛИКА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310381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САРАТОВСКАЯ ОБЛАСТЬ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301743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ПЕРМСКИЙ КРАЙ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297151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ХАБАРОВСКИЙ КРАЙ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269413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ОМСКАЯ ОБЛАСТЬ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262643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ОРЛОВСКАЯ ОБЛАСТЬ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251899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БРЯНСКАЯ ОБЛАСТЬ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240767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СТАВРОПОЛЬСКИЙ КРАЙ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233679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РЕСПУБЛИКА СЕВЕРНАЯ ОСЕТИЯ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221058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ЛИПЕЦКАЯ ОБЛАСТЬ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217868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ПРИМОРСКИЙ КРАЙ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211731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РЕСПУБЛИКА БУРЯТИЯ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207463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ИВАНОВСКАЯ ОБЛАСТЬ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197094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ВЛАДИМИРСКАЯ ОБЛАСТЬ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189183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КИРОВСКАЯ ОБЛАСТЬ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188822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МУРМАНСКАЯ ОБЛАСТЬ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135643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САХАЛИНСКАЯ ОБЛАСТЬ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118426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АЛТАЙСКИЙ КРАЙ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113101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8572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КАРАЧАЕВО-ЧЕРКЕССКАЯ РЕСПУБЛИКА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111458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ЗАБАЙКАЛЬСКИЙ КРАЙ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101983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788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РЕСПУБЛИКА АДЫГЕЯ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101457</a:t>
                      </a:r>
                    </a:p>
                  </a:txBody>
                  <a:tcPr marL="5566" marR="5566" marT="55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994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FFC000"/>
                </a:solidFill>
              </a:rPr>
              <a:t>Планируемые и фактические показатели по </a:t>
            </a:r>
            <a:r>
              <a:rPr lang="ru-RU" sz="2800" dirty="0" smtClean="0">
                <a:solidFill>
                  <a:srgbClr val="FFC000"/>
                </a:solidFill>
              </a:rPr>
              <a:t>автоматической фото-видео </a:t>
            </a:r>
            <a:r>
              <a:rPr lang="ru-RU" sz="2800" dirty="0">
                <a:solidFill>
                  <a:srgbClr val="FFC000"/>
                </a:solidFill>
              </a:rPr>
              <a:t>фиксация </a:t>
            </a:r>
            <a:r>
              <a:rPr lang="ru-RU" sz="2800" dirty="0" smtClean="0">
                <a:solidFill>
                  <a:srgbClr val="FFC000"/>
                </a:solidFill>
              </a:rPr>
              <a:t>нарушений ПДД в 2015 году</a:t>
            </a:r>
            <a:endParaRPr lang="ru-RU" sz="2800" dirty="0">
              <a:solidFill>
                <a:srgbClr val="FFC0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3423921"/>
              </p:ext>
            </p:extLst>
          </p:nvPr>
        </p:nvGraphicFramePr>
        <p:xfrm>
          <a:off x="755576" y="1988840"/>
          <a:ext cx="7704856" cy="34563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139591"/>
                <a:gridCol w="1958566"/>
                <a:gridCol w="1854604"/>
                <a:gridCol w="1752095"/>
              </a:tblGrid>
              <a:tr h="1496860"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Результат, запланированный в государственном  задании на отчетный (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2015)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финансовый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Фактические результаты, </a:t>
                      </a:r>
                    </a:p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достигнутые в отчетном </a:t>
                      </a:r>
                    </a:p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финансовом году (периоде)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Характеристика </a:t>
                      </a:r>
                    </a:p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причин отклонения </a:t>
                      </a:r>
                    </a:p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от запланированных значений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Источник(и) информации о фактически достигнутых результатах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9524"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endParaRPr lang="ru-RU" sz="1400" i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  <a:latin typeface="Times New Roman"/>
                          <a:ea typeface="Times New Roman"/>
                        </a:rPr>
                        <a:t>Количество   </a:t>
                      </a:r>
                      <a:r>
                        <a:rPr lang="ru-RU" sz="1400" i="1" dirty="0">
                          <a:effectLst/>
                          <a:latin typeface="Times New Roman"/>
                          <a:ea typeface="Times New Roman"/>
                        </a:rPr>
                        <a:t>передвижных и стационарных комплексов фото </a:t>
                      </a:r>
                      <a:r>
                        <a:rPr lang="ru-RU" sz="1400" i="1" dirty="0" err="1">
                          <a:effectLst/>
                          <a:latin typeface="Times New Roman"/>
                          <a:ea typeface="Times New Roman"/>
                        </a:rPr>
                        <a:t>видеофиксации</a:t>
                      </a:r>
                      <a:r>
                        <a:rPr lang="ru-RU" sz="1400" i="1" dirty="0">
                          <a:effectLst/>
                          <a:latin typeface="Times New Roman"/>
                          <a:ea typeface="Times New Roman"/>
                        </a:rPr>
                        <a:t> на территории Республики - </a:t>
                      </a:r>
                      <a:r>
                        <a:rPr lang="ru-RU" sz="2400" i="1" dirty="0" smtClean="0">
                          <a:effectLst/>
                          <a:latin typeface="Times New Roman"/>
                          <a:ea typeface="Times New Roman"/>
                        </a:rPr>
                        <a:t>47 </a:t>
                      </a:r>
                      <a:r>
                        <a:rPr lang="ru-RU" sz="2400" i="1" dirty="0">
                          <a:effectLst/>
                          <a:latin typeface="Times New Roman"/>
                          <a:ea typeface="Times New Roman"/>
                        </a:rPr>
                        <a:t>ед.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47 </a:t>
                      </a: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ед.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нет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Отчетность ГБУ «Центр информационных технологий РБ»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803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619268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</a:t>
            </a:r>
          </a:p>
          <a:p>
            <a:r>
              <a:rPr lang="ru-RU" dirty="0"/>
              <a:t> </a:t>
            </a:r>
            <a:r>
              <a:rPr lang="ru-RU" dirty="0" smtClean="0"/>
              <a:t>       </a:t>
            </a:r>
            <a:r>
              <a:rPr lang="ru-RU" sz="3600" dirty="0" smtClean="0">
                <a:latin typeface="Segoe Script" pitchFamily="34" charset="0"/>
              </a:rPr>
              <a:t>Спасибо за внимание</a:t>
            </a:r>
            <a:endParaRPr lang="ru-RU" sz="3600" dirty="0"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42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4000" dirty="0" err="1">
                <a:solidFill>
                  <a:srgbClr val="FFC000"/>
                </a:solidFill>
                <a:effectLst/>
                <a:latin typeface="Arial Narrow"/>
              </a:rPr>
              <a:t>Геопортал</a:t>
            </a:r>
            <a:r>
              <a:rPr lang="ru-RU" sz="4000" dirty="0">
                <a:solidFill>
                  <a:srgbClr val="FFC000"/>
                </a:solidFill>
                <a:effectLst/>
                <a:latin typeface="Arial Narrow"/>
              </a:rPr>
              <a:t> Республики Бурятия</a:t>
            </a:r>
          </a:p>
        </p:txBody>
      </p:sp>
      <p:pic>
        <p:nvPicPr>
          <p:cNvPr id="5122" name="Picture 2" descr="Z:\Горяев\Доп.деятельность\меж\Снимок геоп 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0" y="980728"/>
            <a:ext cx="899604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17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3600" dirty="0" err="1">
                <a:solidFill>
                  <a:srgbClr val="FFC000"/>
                </a:solidFill>
                <a:effectLst/>
                <a:latin typeface="Arial Narrow"/>
              </a:rPr>
              <a:t>Геопортал</a:t>
            </a:r>
            <a:r>
              <a:rPr lang="ru-RU" sz="3600" dirty="0">
                <a:solidFill>
                  <a:srgbClr val="FFC000"/>
                </a:solidFill>
                <a:effectLst/>
                <a:latin typeface="Arial Narrow"/>
              </a:rPr>
              <a:t> модернизация интерфейса</a:t>
            </a:r>
          </a:p>
        </p:txBody>
      </p:sp>
      <p:pic>
        <p:nvPicPr>
          <p:cNvPr id="6146" name="Picture 2" descr="Z:\Горяев\Доп.деятельность\меж\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5576995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Z:\Горяев\Доп.деятельность\меж\Снимок геоп5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49054"/>
            <a:ext cx="4683922" cy="544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Z:\Горяев\Доп.деятельность\меж\Снимок гео 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17" y="849055"/>
            <a:ext cx="4113011" cy="543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52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3600" dirty="0" err="1">
                <a:solidFill>
                  <a:srgbClr val="FFC000"/>
                </a:solidFill>
                <a:effectLst/>
                <a:latin typeface="Arial Narrow"/>
              </a:rPr>
              <a:t>Геопортал</a:t>
            </a:r>
            <a:r>
              <a:rPr lang="ru-RU" sz="3600" dirty="0">
                <a:solidFill>
                  <a:srgbClr val="FFC000"/>
                </a:solidFill>
                <a:effectLst/>
                <a:latin typeface="Arial Narrow"/>
              </a:rPr>
              <a:t> модернизация интерфейса</a:t>
            </a:r>
          </a:p>
        </p:txBody>
      </p:sp>
      <p:pic>
        <p:nvPicPr>
          <p:cNvPr id="7171" name="Picture 3" descr="Z:\Горяев\Доп.деятельность\меж\Снимок гео 8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3357"/>
            <a:ext cx="5650229" cy="414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Z:\Горяев\Доп.деятельность\меж\Снимок ерав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477" y="3068960"/>
            <a:ext cx="4633003" cy="368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5724128" y="1556792"/>
            <a:ext cx="978408" cy="4846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6804248" y="1799108"/>
            <a:ext cx="484632" cy="97840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5373216"/>
            <a:ext cx="4104456" cy="105841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Ссылка и переход на сайт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3600" dirty="0" err="1">
                <a:solidFill>
                  <a:srgbClr val="FFC000"/>
                </a:solidFill>
                <a:effectLst/>
                <a:latin typeface="Arial Narrow"/>
              </a:rPr>
              <a:t>Геопортал</a:t>
            </a:r>
            <a:r>
              <a:rPr lang="ru-RU" sz="3600" dirty="0">
                <a:solidFill>
                  <a:srgbClr val="FFC000"/>
                </a:solidFill>
                <a:effectLst/>
                <a:latin typeface="Arial Narrow"/>
              </a:rPr>
              <a:t> модернизация интерфейса</a:t>
            </a:r>
          </a:p>
        </p:txBody>
      </p:sp>
      <p:pic>
        <p:nvPicPr>
          <p:cNvPr id="8194" name="Picture 2" descr="Z:\Горяев\Доп.деятельность\меж\Снимок гео 9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5204158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Z:\Горяев\Доп.деятельность\меж\Снимок гео 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987" y="2996952"/>
            <a:ext cx="5343013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5350007" y="1458492"/>
            <a:ext cx="978408" cy="4846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6350044" y="1772816"/>
            <a:ext cx="484632" cy="97840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504" y="5589240"/>
            <a:ext cx="3456384" cy="108012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rgbClr val="002060"/>
                </a:solidFill>
              </a:rPr>
              <a:t>Подгрузка</a:t>
            </a:r>
            <a:r>
              <a:rPr lang="ru-RU" dirty="0" smtClean="0">
                <a:solidFill>
                  <a:srgbClr val="002060"/>
                </a:solidFill>
              </a:rPr>
              <a:t> фото и видео материала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9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FFC000"/>
                </a:solidFill>
                <a:effectLst/>
                <a:latin typeface="Arial Narrow"/>
              </a:rPr>
              <a:t>Количество слоев на </a:t>
            </a:r>
            <a:r>
              <a:rPr lang="ru-RU" sz="3600" dirty="0" err="1">
                <a:solidFill>
                  <a:srgbClr val="FFC000"/>
                </a:solidFill>
                <a:effectLst/>
                <a:latin typeface="Arial Narrow"/>
              </a:rPr>
              <a:t>Геопортале</a:t>
            </a:r>
            <a:r>
              <a:rPr lang="ru-RU" sz="3600" dirty="0">
                <a:solidFill>
                  <a:srgbClr val="FFC000"/>
                </a:solidFill>
                <a:effectLst/>
                <a:latin typeface="Arial Narrow"/>
              </a:rPr>
              <a:t>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481146"/>
              </p:ext>
            </p:extLst>
          </p:nvPr>
        </p:nvGraphicFramePr>
        <p:xfrm>
          <a:off x="457200" y="1600200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5306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3182</TotalTime>
  <Words>2092</Words>
  <Application>Microsoft Office PowerPoint</Application>
  <PresentationFormat>Экран (4:3)</PresentationFormat>
  <Paragraphs>546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Апекс</vt:lpstr>
      <vt:lpstr>        Отчет об исполнении государственного задания Государственного бюджетного учреждения «Центр информационных технологий Республики Бурятия» за 2015 год </vt:lpstr>
      <vt:lpstr>АИС Имущественно-земельный комплекс Республики Бурятия   Геопортал Республики РБ</vt:lpstr>
      <vt:lpstr>Спутниковая геодезическая сеть точного позиционирования</vt:lpstr>
      <vt:lpstr>Презентация PowerPoint</vt:lpstr>
      <vt:lpstr>Геопортал Республики Бурятия</vt:lpstr>
      <vt:lpstr>Геопортал модернизация интерфейса</vt:lpstr>
      <vt:lpstr>Геопортал модернизация интерфейса</vt:lpstr>
      <vt:lpstr>Геопортал модернизация интерфейса</vt:lpstr>
      <vt:lpstr>Количество слоев на Геопортале </vt:lpstr>
      <vt:lpstr>Планируемые и фактические показатели по Геопорталу в 2015 году</vt:lpstr>
      <vt:lpstr>Основные и значимые работы по Геопорталу</vt:lpstr>
      <vt:lpstr>АИС Имущественно-земельный комплекс Республики Бурятия</vt:lpstr>
      <vt:lpstr>Новые функциональные возможности программы</vt:lpstr>
      <vt:lpstr>Количество АРМ, подключенных к АИС ИЗК </vt:lpstr>
      <vt:lpstr>Количество ЗУ поставленных на кадастровый учет  (зарегистрированных ЗУ)</vt:lpstr>
      <vt:lpstr>Планируемые и фактические показатели по АИС ИЗК в 2015 году</vt:lpstr>
      <vt:lpstr>Основные и значимые работы по АИС ИЗК</vt:lpstr>
      <vt:lpstr>Спутниковая геодезическая сеть точного позиционирования</vt:lpstr>
      <vt:lpstr>Высотная привязка РС в 2015 году</vt:lpstr>
      <vt:lpstr>Неосвоенные территории покрытия сети РС</vt:lpstr>
      <vt:lpstr>Кол-во договоров по предоставлению данных сети РС по РБ </vt:lpstr>
      <vt:lpstr>Количество запросов к сети РС в разрезе районов РБ, в %</vt:lpstr>
      <vt:lpstr>Планируемые и фактические показатели по СГСТП в 2015 году</vt:lpstr>
      <vt:lpstr>Основные и значимые работы по СГСТП</vt:lpstr>
      <vt:lpstr>Презентация PowerPoint</vt:lpstr>
      <vt:lpstr>Основное оборудование БГ</vt:lpstr>
      <vt:lpstr>Планируемые и фактические показатели по АПК Безопасный город в 2015 году</vt:lpstr>
      <vt:lpstr>Основные и значимые работы по обслуживанию и развитию системы БГ </vt:lpstr>
      <vt:lpstr>Схема прокладки магистрального кабеля  п.Бурвод - п.Аэропорт</vt:lpstr>
      <vt:lpstr>Результат работы системы  «Безопасный город» </vt:lpstr>
      <vt:lpstr>Результат работы системы  «Безопасный город» </vt:lpstr>
      <vt:lpstr>Фото-видео фиксация нарушений правил дорожного движения</vt:lpstr>
      <vt:lpstr>Основное оборудование ФВФ</vt:lpstr>
      <vt:lpstr>Презентация PowerPoint</vt:lpstr>
      <vt:lpstr>Презентация PowerPoint</vt:lpstr>
      <vt:lpstr>Расходы на приобретение оборудования</vt:lpstr>
      <vt:lpstr>Приобретено в рамка подпрограммы 6 «Повышение безопасности дорожного движения в Республике Бурятия в 2014 - 2020 годах» госпрограммы  РБ «Развитие транспорта, энергетики и дорожного хозяйства» </vt:lpstr>
      <vt:lpstr>Совершенствование системы за счет тестовой эксплуатации оборудования производителей   (на безвозмездной основе)  </vt:lpstr>
      <vt:lpstr>Анализ  аварийности на дорогах РБ в процентном отношении  за период 2014-2015 года за 11 месяцев  (по данным УГИБДД МВД) </vt:lpstr>
      <vt:lpstr>Анализ основных показателей</vt:lpstr>
      <vt:lpstr>Анализ работы системы ФВФ по сравнению с 2014 годом  (в процентном отношении на 01.12.2015г.) </vt:lpstr>
      <vt:lpstr>Анализ основных показателей</vt:lpstr>
      <vt:lpstr>Основные расходы</vt:lpstr>
      <vt:lpstr>Анализ основных показателей</vt:lpstr>
      <vt:lpstr>Основные и значимые работы по обслуживанию и развитию системы ФВФ </vt:lpstr>
      <vt:lpstr>Результаты от работы системы ФВФ </vt:lpstr>
      <vt:lpstr>Рейтинг работы ЦАФАП по РФ за 2013-2015  годы</vt:lpstr>
      <vt:lpstr>Планируемые и фактические показатели по автоматической фото-видео фиксация нарушений ПДД в 2015 году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Горяев КВ</dc:creator>
  <cp:lastModifiedBy>Горяев КВ</cp:lastModifiedBy>
  <cp:revision>125</cp:revision>
  <cp:lastPrinted>2015-12-18T01:59:19Z</cp:lastPrinted>
  <dcterms:created xsi:type="dcterms:W3CDTF">2013-12-10T01:54:58Z</dcterms:created>
  <dcterms:modified xsi:type="dcterms:W3CDTF">2015-12-21T05:54:33Z</dcterms:modified>
</cp:coreProperties>
</file>