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98" r:id="rId6"/>
    <p:sldId id="307" r:id="rId7"/>
    <p:sldId id="301" r:id="rId8"/>
    <p:sldId id="273" r:id="rId9"/>
    <p:sldId id="265" r:id="rId10"/>
    <p:sldId id="299" r:id="rId11"/>
    <p:sldId id="300" r:id="rId12"/>
    <p:sldId id="302" r:id="rId13"/>
    <p:sldId id="290" r:id="rId14"/>
    <p:sldId id="276" r:id="rId15"/>
    <p:sldId id="260" r:id="rId16"/>
    <p:sldId id="303" r:id="rId17"/>
    <p:sldId id="277" r:id="rId18"/>
    <p:sldId id="278" r:id="rId19"/>
    <p:sldId id="293" r:id="rId20"/>
    <p:sldId id="304" r:id="rId21"/>
    <p:sldId id="291" r:id="rId22"/>
    <p:sldId id="292" r:id="rId23"/>
    <p:sldId id="305" r:id="rId24"/>
    <p:sldId id="297" r:id="rId25"/>
    <p:sldId id="294" r:id="rId26"/>
    <p:sldId id="284" r:id="rId27"/>
    <p:sldId id="285" r:id="rId28"/>
    <p:sldId id="287" r:id="rId29"/>
    <p:sldId id="295" r:id="rId30"/>
    <p:sldId id="306" r:id="rId31"/>
    <p:sldId id="288" r:id="rId32"/>
    <p:sldId id="29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год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слоев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год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слоев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215616"/>
        <c:axId val="119217152"/>
      </c:barChart>
      <c:catAx>
        <c:axId val="119215616"/>
        <c:scaling>
          <c:orientation val="minMax"/>
        </c:scaling>
        <c:delete val="0"/>
        <c:axPos val="b"/>
        <c:majorTickMark val="out"/>
        <c:minorTickMark val="none"/>
        <c:tickLblPos val="nextTo"/>
        <c:crossAx val="119217152"/>
        <c:crosses val="autoZero"/>
        <c:auto val="1"/>
        <c:lblAlgn val="ctr"/>
        <c:lblOffset val="100"/>
        <c:noMultiLvlLbl val="0"/>
      </c:catAx>
      <c:valAx>
        <c:axId val="119217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215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121974336541266"/>
          <c:y val="0.90789960762659216"/>
          <c:w val="0.51774569845435991"/>
          <c:h val="7.591698037071056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 smtClean="0"/>
              <a:t>Почтовые </a:t>
            </a:r>
            <a:r>
              <a:rPr lang="ru-RU" sz="2800" dirty="0"/>
              <a:t>расходы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Почтовые
 расходы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12272</c:v>
                </c:pt>
                <c:pt idx="1">
                  <c:v>10500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294080"/>
        <c:axId val="127308160"/>
      </c:barChart>
      <c:catAx>
        <c:axId val="127294080"/>
        <c:scaling>
          <c:orientation val="minMax"/>
        </c:scaling>
        <c:delete val="0"/>
        <c:axPos val="b"/>
        <c:majorTickMark val="out"/>
        <c:minorTickMark val="none"/>
        <c:tickLblPos val="nextTo"/>
        <c:crossAx val="127308160"/>
        <c:crosses val="autoZero"/>
        <c:auto val="1"/>
        <c:lblAlgn val="ctr"/>
        <c:lblOffset val="100"/>
        <c:noMultiLvlLbl val="0"/>
      </c:catAx>
      <c:valAx>
        <c:axId val="127308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7294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АРМ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АРМ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505280"/>
        <c:axId val="119506816"/>
      </c:barChart>
      <c:catAx>
        <c:axId val="119505280"/>
        <c:scaling>
          <c:orientation val="minMax"/>
        </c:scaling>
        <c:delete val="0"/>
        <c:axPos val="b"/>
        <c:majorTickMark val="out"/>
        <c:minorTickMark val="none"/>
        <c:tickLblPos val="nextTo"/>
        <c:crossAx val="119506816"/>
        <c:crosses val="autoZero"/>
        <c:auto val="1"/>
        <c:lblAlgn val="ctr"/>
        <c:lblOffset val="100"/>
        <c:noMultiLvlLbl val="0"/>
      </c:catAx>
      <c:valAx>
        <c:axId val="119506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505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5407468163701757"/>
          <c:y val="0.90789960762659216"/>
          <c:w val="0.54277644113930201"/>
          <c:h val="7.591698037071056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ЗУ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222832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ЗУ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249485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ЗУ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280639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885824"/>
        <c:axId val="121887360"/>
      </c:barChart>
      <c:catAx>
        <c:axId val="121885824"/>
        <c:scaling>
          <c:orientation val="minMax"/>
        </c:scaling>
        <c:delete val="0"/>
        <c:axPos val="b"/>
        <c:majorTickMark val="out"/>
        <c:minorTickMark val="none"/>
        <c:tickLblPos val="nextTo"/>
        <c:crossAx val="121887360"/>
        <c:crosses val="autoZero"/>
        <c:auto val="1"/>
        <c:lblAlgn val="ctr"/>
        <c:lblOffset val="100"/>
        <c:noMultiLvlLbl val="0"/>
      </c:catAx>
      <c:valAx>
        <c:axId val="121887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8858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605035481675901"/>
          <c:y val="0.90789960762659216"/>
          <c:w val="0.64055361135413624"/>
          <c:h val="7.591698037071056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Камеры БГ</c:v>
                </c:pt>
                <c:pt idx="1">
                  <c:v>Пункты вызова полиции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61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 год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Камеры БГ</c:v>
                </c:pt>
                <c:pt idx="1">
                  <c:v>Пункты вызова полиции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160</c:v>
                </c:pt>
                <c:pt idx="1">
                  <c:v>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 год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Камеры БГ</c:v>
                </c:pt>
                <c:pt idx="1">
                  <c:v>Пункты вызова полиции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182</c:v>
                </c:pt>
                <c:pt idx="1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887808"/>
        <c:axId val="126889344"/>
      </c:barChart>
      <c:catAx>
        <c:axId val="126887808"/>
        <c:scaling>
          <c:orientation val="minMax"/>
        </c:scaling>
        <c:delete val="0"/>
        <c:axPos val="b"/>
        <c:majorTickMark val="out"/>
        <c:minorTickMark val="none"/>
        <c:tickLblPos val="nextTo"/>
        <c:crossAx val="126889344"/>
        <c:crosses val="autoZero"/>
        <c:auto val="1"/>
        <c:lblAlgn val="ctr"/>
        <c:lblOffset val="100"/>
        <c:noMultiLvlLbl val="0"/>
      </c:catAx>
      <c:valAx>
        <c:axId val="126889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8878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436035773306113"/>
          <c:y val="0.91395634691907579"/>
          <c:w val="0.80671126178672115"/>
          <c:h val="7.092450046776117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год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Выявлено административных правонарушений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год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Выявлено административных правонарушений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2080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955520"/>
        <c:axId val="126957056"/>
      </c:barChart>
      <c:catAx>
        <c:axId val="126955520"/>
        <c:scaling>
          <c:orientation val="minMax"/>
        </c:scaling>
        <c:delete val="0"/>
        <c:axPos val="b"/>
        <c:majorTickMark val="out"/>
        <c:minorTickMark val="none"/>
        <c:tickLblPos val="nextTo"/>
        <c:crossAx val="126957056"/>
        <c:crosses val="autoZero"/>
        <c:auto val="1"/>
        <c:lblAlgn val="ctr"/>
        <c:lblOffset val="100"/>
        <c:noMultiLvlLbl val="0"/>
      </c:catAx>
      <c:valAx>
        <c:axId val="126957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9555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00060547720463"/>
          <c:y val="0.91635953344166332"/>
          <c:w val="0.61286090503923207"/>
          <c:h val="6.894358964468082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год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Раскрыто преступлений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год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Раскрыто преступлений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975360"/>
        <c:axId val="126993536"/>
      </c:barChart>
      <c:catAx>
        <c:axId val="126975360"/>
        <c:scaling>
          <c:orientation val="minMax"/>
        </c:scaling>
        <c:delete val="0"/>
        <c:axPos val="b"/>
        <c:majorTickMark val="out"/>
        <c:minorTickMark val="none"/>
        <c:tickLblPos val="nextTo"/>
        <c:crossAx val="126993536"/>
        <c:crosses val="autoZero"/>
        <c:auto val="1"/>
        <c:lblAlgn val="ctr"/>
        <c:lblOffset val="100"/>
        <c:noMultiLvlLbl val="0"/>
      </c:catAx>
      <c:valAx>
        <c:axId val="126993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9753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271875331371382"/>
          <c:y val="0.91635953344166332"/>
          <c:w val="0.60411614328923313"/>
          <c:h val="6.894358964468082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Стационарные</c:v>
                </c:pt>
                <c:pt idx="1">
                  <c:v>Боксы</c:v>
                </c:pt>
                <c:pt idx="2">
                  <c:v>Переносные</c:v>
                </c:pt>
                <c:pt idx="3">
                  <c:v>Сейфы</c:v>
                </c:pt>
                <c:pt idx="4">
                  <c:v>Муляжи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2">
                  <c:v>13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 год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Стационарные</c:v>
                </c:pt>
                <c:pt idx="1">
                  <c:v>Боксы</c:v>
                </c:pt>
                <c:pt idx="2">
                  <c:v>Переносные</c:v>
                </c:pt>
                <c:pt idx="3">
                  <c:v>Сейфы</c:v>
                </c:pt>
                <c:pt idx="4">
                  <c:v>Муляжи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</c:v>
                </c:pt>
                <c:pt idx="1">
                  <c:v>7</c:v>
                </c:pt>
                <c:pt idx="2">
                  <c:v>20</c:v>
                </c:pt>
                <c:pt idx="3">
                  <c:v>19</c:v>
                </c:pt>
                <c:pt idx="4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 год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Стационарные</c:v>
                </c:pt>
                <c:pt idx="1">
                  <c:v>Боксы</c:v>
                </c:pt>
                <c:pt idx="2">
                  <c:v>Переносные</c:v>
                </c:pt>
                <c:pt idx="3">
                  <c:v>Сейфы</c:v>
                </c:pt>
                <c:pt idx="4">
                  <c:v>Муляжи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18</c:v>
                </c:pt>
                <c:pt idx="1">
                  <c:v>7</c:v>
                </c:pt>
                <c:pt idx="2">
                  <c:v>19</c:v>
                </c:pt>
                <c:pt idx="3">
                  <c:v>19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140992"/>
        <c:axId val="127142528"/>
      </c:barChart>
      <c:catAx>
        <c:axId val="127140992"/>
        <c:scaling>
          <c:orientation val="minMax"/>
        </c:scaling>
        <c:delete val="0"/>
        <c:axPos val="b"/>
        <c:majorTickMark val="out"/>
        <c:minorTickMark val="none"/>
        <c:tickLblPos val="nextTo"/>
        <c:crossAx val="127142528"/>
        <c:crosses val="autoZero"/>
        <c:auto val="1"/>
        <c:lblAlgn val="ctr"/>
        <c:lblOffset val="100"/>
        <c:noMultiLvlLbl val="0"/>
      </c:catAx>
      <c:valAx>
        <c:axId val="127142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71409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5656654029357427E-2"/>
          <c:y val="0.91395634691907579"/>
          <c:w val="0.9378841012928939"/>
          <c:h val="7.092450046776117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Вынесено
шт.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212373</c:v>
                </c:pt>
                <c:pt idx="1">
                  <c:v>225000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Вынесено
тыс.руб.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54130</c:v>
                </c:pt>
                <c:pt idx="1">
                  <c:v>125000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Взыскано
тыс.руб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25760</c:v>
                </c:pt>
                <c:pt idx="1">
                  <c:v>90000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186816"/>
        <c:axId val="127188352"/>
      </c:barChart>
      <c:catAx>
        <c:axId val="127186816"/>
        <c:scaling>
          <c:orientation val="minMax"/>
        </c:scaling>
        <c:delete val="0"/>
        <c:axPos val="b"/>
        <c:majorTickMark val="out"/>
        <c:minorTickMark val="none"/>
        <c:tickLblPos val="nextTo"/>
        <c:crossAx val="127188352"/>
        <c:crosses val="autoZero"/>
        <c:auto val="1"/>
        <c:lblAlgn val="ctr"/>
        <c:lblOffset val="100"/>
        <c:noMultiLvlLbl val="0"/>
      </c:catAx>
      <c:valAx>
        <c:axId val="127188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71868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384040536599591"/>
          <c:y val="1.6183412002697236E-2"/>
          <c:w val="0.81552894429862932"/>
          <c:h val="0.13565054873872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ru-RU" sz="3200" dirty="0"/>
              <a:t>Средняя сумма штрафа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сумма штрафа конец года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563</c:v>
                </c:pt>
                <c:pt idx="1">
                  <c:v>563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263104"/>
        <c:axId val="127264640"/>
      </c:barChart>
      <c:catAx>
        <c:axId val="127263104"/>
        <c:scaling>
          <c:orientation val="minMax"/>
        </c:scaling>
        <c:delete val="0"/>
        <c:axPos val="b"/>
        <c:majorTickMark val="out"/>
        <c:minorTickMark val="none"/>
        <c:tickLblPos val="nextTo"/>
        <c:crossAx val="127264640"/>
        <c:crosses val="autoZero"/>
        <c:auto val="1"/>
        <c:lblAlgn val="ctr"/>
        <c:lblOffset val="100"/>
        <c:noMultiLvlLbl val="0"/>
      </c:catAx>
      <c:valAx>
        <c:axId val="127264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7263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5AE4-0512-4EC5-B577-BFD69C62BCF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9747-CB18-4F62-B207-656626FA53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5AE4-0512-4EC5-B577-BFD69C62BCF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9747-CB18-4F62-B207-656626FA5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5AE4-0512-4EC5-B577-BFD69C62BCF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9747-CB18-4F62-B207-656626FA5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5AE4-0512-4EC5-B577-BFD69C62BCF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9747-CB18-4F62-B207-656626FA5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5AE4-0512-4EC5-B577-BFD69C62BCF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06B9747-CB18-4F62-B207-656626FA5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5AE4-0512-4EC5-B577-BFD69C62BCF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9747-CB18-4F62-B207-656626FA5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5AE4-0512-4EC5-B577-BFD69C62BCF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9747-CB18-4F62-B207-656626FA5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5AE4-0512-4EC5-B577-BFD69C62BCF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9747-CB18-4F62-B207-656626FA5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5AE4-0512-4EC5-B577-BFD69C62BCF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9747-CB18-4F62-B207-656626FA5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5AE4-0512-4EC5-B577-BFD69C62BCF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9747-CB18-4F62-B207-656626FA5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5AE4-0512-4EC5-B577-BFD69C62BCF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9747-CB18-4F62-B207-656626FA5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E85AE4-0512-4EC5-B577-BFD69C62BCF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6B9747-CB18-4F62-B207-656626FA5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geo.govrb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r>
              <a:rPr lang="ru-RU" b="1" dirty="0">
                <a:latin typeface="Times New Roman"/>
                <a:ea typeface="Times New Roman"/>
              </a:rPr>
              <a:t/>
            </a:r>
            <a:br>
              <a:rPr lang="ru-RU" b="1" dirty="0">
                <a:latin typeface="Times New Roman"/>
                <a:ea typeface="Times New Roman"/>
              </a:rPr>
            </a:br>
            <a:r>
              <a:rPr lang="ru-RU" b="1" dirty="0" smtClean="0">
                <a:latin typeface="Times New Roman"/>
                <a:ea typeface="Times New Roman"/>
              </a:rPr>
              <a:t/>
            </a:r>
            <a:br>
              <a:rPr lang="ru-RU" b="1" dirty="0" smtClean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sz="3100" b="1" dirty="0" smtClean="0">
                <a:effectLst/>
                <a:latin typeface="Times New Roman"/>
                <a:ea typeface="Times New Roman"/>
              </a:rPr>
              <a:t>Отчет об исполнении государственного задания Государственного бюджетного учреждения</a:t>
            </a:r>
            <a:r>
              <a:rPr lang="ru-RU" sz="3100" dirty="0" smtClean="0">
                <a:effectLst/>
                <a:latin typeface="Courier New"/>
                <a:ea typeface="Times New Roman"/>
              </a:rPr>
              <a:t/>
            </a:r>
            <a:br>
              <a:rPr lang="ru-RU" sz="3100" dirty="0" smtClean="0">
                <a:effectLst/>
                <a:latin typeface="Courier New"/>
                <a:ea typeface="Times New Roman"/>
              </a:rPr>
            </a:br>
            <a:r>
              <a:rPr lang="ru-RU" sz="3100" b="1" u="sng" dirty="0" smtClean="0">
                <a:effectLst/>
                <a:latin typeface="Times New Roman"/>
                <a:ea typeface="Times New Roman"/>
              </a:rPr>
              <a:t>«Центр информационных технологий Республики Бурятия» за 2014 год</a:t>
            </a:r>
            <a:r>
              <a:rPr lang="ru-RU" sz="3100" dirty="0" smtClean="0">
                <a:effectLst/>
                <a:latin typeface="Courier New"/>
                <a:ea typeface="Times New Roman"/>
              </a:rPr>
              <a:t/>
            </a:r>
            <a:br>
              <a:rPr lang="ru-RU" sz="3100" dirty="0" smtClean="0">
                <a:effectLst/>
                <a:latin typeface="Courier New"/>
                <a:ea typeface="Times New Roman"/>
              </a:rPr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Z:\Горяев\Госзадание\Коллегия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36" y="4437112"/>
            <a:ext cx="352839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Обмен\Горяев\Госзадание\Коллегия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36004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9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Количество АРМ, подключенных к АИС ИЗК</a:t>
            </a:r>
            <a:br>
              <a:rPr lang="ru-RU" dirty="0">
                <a:effectLst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56408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1492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effectLst/>
              </a:rPr>
              <a:t>Количество </a:t>
            </a:r>
            <a:r>
              <a:rPr lang="ru-RU" sz="3600" dirty="0" smtClean="0">
                <a:effectLst/>
              </a:rPr>
              <a:t>ЗУ поставленных на кадастровый учет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199522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64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Планируемые и фактические показатели по </a:t>
            </a:r>
            <a:r>
              <a:rPr lang="ru-RU" sz="2800" dirty="0" smtClean="0"/>
              <a:t>АИС ИЗК </a:t>
            </a:r>
            <a:r>
              <a:rPr lang="ru-RU" sz="2800" dirty="0"/>
              <a:t>в 2014 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220742"/>
              </p:ext>
            </p:extLst>
          </p:nvPr>
        </p:nvGraphicFramePr>
        <p:xfrm>
          <a:off x="611560" y="1844824"/>
          <a:ext cx="8064895" cy="35283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62630"/>
                <a:gridCol w="2071194"/>
                <a:gridCol w="1961253"/>
                <a:gridCol w="1769818"/>
              </a:tblGrid>
              <a:tr h="1687491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Результат, запланированный в государственном  задании на отчетный (2014) финансовый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Фактические результаты, 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достигнутые в отчетном 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финансовом году (периоде)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Характеристика 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причин отклонения 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от запланированных значений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Источник(и) информации о фактически достигнутых результатах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901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Количество муниципальных образований, работающих с АИС ИЗК - </a:t>
                      </a:r>
                      <a:r>
                        <a:rPr lang="ru-RU" sz="2400" i="1" dirty="0">
                          <a:effectLst/>
                          <a:latin typeface="Times New Roman"/>
                          <a:ea typeface="Times New Roman"/>
                        </a:rPr>
                        <a:t>290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</a:rPr>
                        <a:t>290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(все МО РБ имеют возможность работы с АИС ИЗК)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Мониторинг работы муниципальных образований РБ  с программой АИС ИЗК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723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634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Основные и значимые работы по АИС ИЗК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>
            <a:noAutofit/>
          </a:bodyPr>
          <a:lstStyle/>
          <a:p>
            <a:pPr lvl="0"/>
            <a:r>
              <a:rPr lang="ru-RU" sz="1305" dirty="0"/>
              <a:t>В октябре 2014г. запущена в эксплуатацию новая версия АИС ИЗК с распределением земельных участков по ОКТМО. Изменены все  отчеты и реестры в соответствии с новым алгоритмом  распределения ЗУ.</a:t>
            </a:r>
          </a:p>
          <a:p>
            <a:pPr lvl="0"/>
            <a:r>
              <a:rPr lang="ru-RU" sz="1305" dirty="0"/>
              <a:t>В ноябре 2014г. выпущена специальная версия АИС ИЗК для кадастровых инженеров РБ. </a:t>
            </a:r>
          </a:p>
          <a:p>
            <a:pPr lvl="0"/>
            <a:r>
              <a:rPr lang="ru-RU" sz="1305" dirty="0"/>
              <a:t>В результате доработки программы исключены персональные данные из базы данных АИС ИЗК.</a:t>
            </a:r>
          </a:p>
          <a:p>
            <a:pPr lvl="0"/>
            <a:r>
              <a:rPr lang="ru-RU" sz="1305" dirty="0"/>
              <a:t>Путем Х</a:t>
            </a:r>
            <a:r>
              <a:rPr lang="en-US" sz="1305" dirty="0"/>
              <a:t>ML</a:t>
            </a:r>
            <a:r>
              <a:rPr lang="ru-RU" sz="1305" dirty="0"/>
              <a:t>-запросов  через портал </a:t>
            </a:r>
            <a:r>
              <a:rPr lang="ru-RU" sz="1305" dirty="0" err="1"/>
              <a:t>Росреестра</a:t>
            </a:r>
            <a:r>
              <a:rPr lang="ru-RU" sz="1305" dirty="0"/>
              <a:t> обновлены кадастровые сведения для  39070 кадастровых кварталов РБ.</a:t>
            </a:r>
          </a:p>
          <a:p>
            <a:pPr lvl="0"/>
            <a:r>
              <a:rPr lang="ru-RU" sz="1305" dirty="0"/>
              <a:t>Проведены консультации специалистов МО по работе с АИС ИЗК и уточнению кадастровых сведений в электронном виде  (более 150 заявок).</a:t>
            </a:r>
          </a:p>
          <a:p>
            <a:pPr lvl="0"/>
            <a:r>
              <a:rPr lang="ru-RU" sz="1305" dirty="0"/>
              <a:t>С использованием АИС ИЗК подготовлено и отправлено  1904  документов (в </a:t>
            </a:r>
            <a:r>
              <a:rPr lang="en-US" sz="1305" dirty="0"/>
              <a:t>XML</a:t>
            </a:r>
            <a:r>
              <a:rPr lang="ru-RU" sz="1305" dirty="0"/>
              <a:t>-формате) по уточнению кадастровых сведений в электронном виде из них 1206 документов  приняты  ФКП по РБ.  Общее количество МО, отправивших сведения в электронном виде – 65.  </a:t>
            </a:r>
          </a:p>
          <a:p>
            <a:pPr lvl="0"/>
            <a:r>
              <a:rPr lang="ru-RU" sz="1305" dirty="0"/>
              <a:t>Доработана функция по созданию схемы земельного участка: появилась возможность нанесения ЗУ на карту по вводимым координатам.   </a:t>
            </a:r>
          </a:p>
          <a:p>
            <a:pPr lvl="0"/>
            <a:r>
              <a:rPr lang="ru-RU" sz="1305" dirty="0"/>
              <a:t>Проведено обучение (в учебном классе ГБУ ЦИТ и дистанционно)  32 специалистов МО по вопросам  уточнения  кадастровых  сведений в электронном виде с использованием ЭЦП.  </a:t>
            </a:r>
          </a:p>
          <a:p>
            <a:pPr lvl="0"/>
            <a:r>
              <a:rPr lang="ru-RU" sz="1305" dirty="0"/>
              <a:t>Для 13 районов (</a:t>
            </a:r>
            <a:r>
              <a:rPr lang="ru-RU" sz="1305" dirty="0" err="1"/>
              <a:t>Баргузинский</a:t>
            </a:r>
            <a:r>
              <a:rPr lang="ru-RU" sz="1305" dirty="0"/>
              <a:t>, </a:t>
            </a:r>
            <a:r>
              <a:rPr lang="ru-RU" sz="1305" dirty="0" err="1"/>
              <a:t>Джидинский</a:t>
            </a:r>
            <a:r>
              <a:rPr lang="ru-RU" sz="1305" dirty="0"/>
              <a:t>, </a:t>
            </a:r>
            <a:r>
              <a:rPr lang="ru-RU" sz="1305" dirty="0" err="1"/>
              <a:t>Бичурский</a:t>
            </a:r>
            <a:r>
              <a:rPr lang="ru-RU" sz="1305" dirty="0"/>
              <a:t>, </a:t>
            </a:r>
            <a:r>
              <a:rPr lang="ru-RU" sz="1305" dirty="0" err="1"/>
              <a:t>Селенгинский</a:t>
            </a:r>
            <a:r>
              <a:rPr lang="ru-RU" sz="1305" dirty="0"/>
              <a:t>, </a:t>
            </a:r>
            <a:r>
              <a:rPr lang="ru-RU" sz="1305" dirty="0" err="1"/>
              <a:t>Мухоршибирский</a:t>
            </a:r>
            <a:r>
              <a:rPr lang="ru-RU" sz="1305" dirty="0"/>
              <a:t>, </a:t>
            </a:r>
            <a:r>
              <a:rPr lang="ru-RU" sz="1305" dirty="0" err="1"/>
              <a:t>Кабанский</a:t>
            </a:r>
            <a:r>
              <a:rPr lang="ru-RU" sz="1305" dirty="0"/>
              <a:t>, </a:t>
            </a:r>
            <a:r>
              <a:rPr lang="ru-RU" sz="1305" dirty="0" err="1"/>
              <a:t>Тарбагатайский</a:t>
            </a:r>
            <a:r>
              <a:rPr lang="ru-RU" sz="1305" dirty="0"/>
              <a:t>, </a:t>
            </a:r>
            <a:r>
              <a:rPr lang="ru-RU" sz="1305" dirty="0" err="1"/>
              <a:t>Заиграевский</a:t>
            </a:r>
            <a:r>
              <a:rPr lang="ru-RU" sz="1305" dirty="0"/>
              <a:t>, Иволгинский, Прибайкальский, </a:t>
            </a:r>
            <a:r>
              <a:rPr lang="ru-RU" sz="1305" dirty="0" err="1"/>
              <a:t>Кяхтинский</a:t>
            </a:r>
            <a:r>
              <a:rPr lang="ru-RU" sz="1305" dirty="0"/>
              <a:t>, </a:t>
            </a:r>
            <a:r>
              <a:rPr lang="ru-RU" sz="1305" dirty="0" err="1"/>
              <a:t>Хоринский</a:t>
            </a:r>
            <a:r>
              <a:rPr lang="ru-RU" sz="1305" dirty="0"/>
              <a:t>, </a:t>
            </a:r>
            <a:r>
              <a:rPr lang="ru-RU" sz="1305" dirty="0" err="1"/>
              <a:t>Кижингинский</a:t>
            </a:r>
            <a:r>
              <a:rPr lang="ru-RU" sz="1305" dirty="0"/>
              <a:t>, Северобайкальский)  и 2 городских округов (г. Улан-Удэ, г. Северобайкальск) подключены </a:t>
            </a:r>
            <a:r>
              <a:rPr lang="ru-RU" sz="1305" dirty="0" err="1"/>
              <a:t>космоснимки</a:t>
            </a:r>
            <a:r>
              <a:rPr lang="ru-RU" sz="1305" dirty="0"/>
              <a:t> на всю территорию района и городского округа. </a:t>
            </a:r>
          </a:p>
          <a:p>
            <a:pPr lvl="0"/>
            <a:r>
              <a:rPr lang="ru-RU" sz="1305" dirty="0"/>
              <a:t>В составе рабочей группы </a:t>
            </a:r>
            <a:r>
              <a:rPr lang="ru-RU" sz="1305" dirty="0" err="1"/>
              <a:t>Минимущества</a:t>
            </a:r>
            <a:r>
              <a:rPr lang="ru-RU" sz="1305" dirty="0"/>
              <a:t> РБ приняли участие в днях министерства в 10 районах РБ.</a:t>
            </a:r>
          </a:p>
          <a:p>
            <a:pPr lvl="0"/>
            <a:r>
              <a:rPr lang="ru-RU" sz="1305" dirty="0"/>
              <a:t>Произведена классификация земельных участков по 39 видам разрешенного использования.</a:t>
            </a:r>
          </a:p>
          <a:p>
            <a:pPr lvl="0"/>
            <a:r>
              <a:rPr lang="ru-RU" sz="1305" dirty="0"/>
              <a:t>Доработан  программный модуль «Выгрузка в </a:t>
            </a:r>
            <a:r>
              <a:rPr lang="ru-RU" sz="1305" dirty="0" err="1"/>
              <a:t>Росреестр</a:t>
            </a:r>
            <a:r>
              <a:rPr lang="ru-RU" sz="1305" dirty="0"/>
              <a:t>» на предмет совместимости  справочников адресного реестра «КЛАДР» и «ФИАС» при заполнении адреса ЗУ, занимаемого ДНТ (СНТ).  </a:t>
            </a:r>
          </a:p>
          <a:p>
            <a:pPr lvl="0"/>
            <a:r>
              <a:rPr lang="ru-RU" sz="1305" dirty="0"/>
              <a:t> В карточку участка добавлена новая вкладка «Сведения с портала </a:t>
            </a:r>
            <a:r>
              <a:rPr lang="ru-RU" sz="1305" dirty="0" err="1"/>
              <a:t>Росреестра</a:t>
            </a:r>
            <a:r>
              <a:rPr lang="ru-RU" sz="1305" dirty="0"/>
              <a:t>», что позволило  открывать сведения с портала </a:t>
            </a:r>
            <a:r>
              <a:rPr lang="ru-RU" sz="1305" dirty="0" err="1"/>
              <a:t>Росреестра</a:t>
            </a:r>
            <a:r>
              <a:rPr lang="ru-RU" sz="1305" dirty="0"/>
              <a:t> из АИС ИЗК. </a:t>
            </a:r>
          </a:p>
          <a:p>
            <a:pPr lvl="0"/>
            <a:r>
              <a:rPr lang="ru-RU" sz="1305" dirty="0"/>
              <a:t>Проводилось обновление сведений о задолженности земельного налога.  </a:t>
            </a:r>
          </a:p>
          <a:p>
            <a:pPr lvl="0"/>
            <a:r>
              <a:rPr lang="ru-RU" sz="1305" dirty="0"/>
              <a:t>Начаты работы по разработке АИС "Реестр Республиканского и муниципального имущества" (РРМИ).</a:t>
            </a:r>
          </a:p>
          <a:p>
            <a:pPr algn="just"/>
            <a:endParaRPr lang="ru-RU" sz="1305" dirty="0"/>
          </a:p>
        </p:txBody>
      </p:sp>
    </p:spTree>
    <p:extLst>
      <p:ext uri="{BB962C8B-B14F-4D97-AF65-F5344CB8AC3E}">
        <p14:creationId xmlns:p14="http://schemas.microsoft.com/office/powerpoint/2010/main" val="421969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Спутниковая геодезическая сеть точного позиционирования</a:t>
            </a:r>
            <a:endParaRPr lang="ru-RU" dirty="0"/>
          </a:p>
        </p:txBody>
      </p:sp>
      <p:pic>
        <p:nvPicPr>
          <p:cNvPr id="6" name="Объект 5" descr="Leica Geosystems, SpiderWeb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8856984" cy="5301207"/>
          </a:xfrm>
        </p:spPr>
      </p:pic>
    </p:spTree>
    <p:extLst>
      <p:ext uri="{BB962C8B-B14F-4D97-AF65-F5344CB8AC3E}">
        <p14:creationId xmlns:p14="http://schemas.microsoft.com/office/powerpoint/2010/main" val="9439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СГСТП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196752"/>
            <a:ext cx="777686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1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Планируемые и фактические показатели по </a:t>
            </a:r>
            <a:r>
              <a:rPr lang="ru-RU" sz="2800" dirty="0" smtClean="0"/>
              <a:t>СГСТП </a:t>
            </a:r>
            <a:r>
              <a:rPr lang="ru-RU" sz="2800" dirty="0"/>
              <a:t>в 2014 году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899239"/>
              </p:ext>
            </p:extLst>
          </p:nvPr>
        </p:nvGraphicFramePr>
        <p:xfrm>
          <a:off x="467544" y="1772816"/>
          <a:ext cx="8280919" cy="35283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25883"/>
                <a:gridCol w="2014576"/>
                <a:gridCol w="2237980"/>
                <a:gridCol w="1902480"/>
              </a:tblGrid>
              <a:tr h="1176131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Результат, запланированный в государственном  задании на отчетный (2014) финансовый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Фактические результаты, 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достигнутые в отчетном 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финансовом году (периоде)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Характеристика 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причин отклонения 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от запланированных значений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Источник(и) информации о фактически достигнутых результатах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261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. Доля введенных в эксплуатацию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референцных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станций от их общего запланированного количества - 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60 %.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endParaRPr kumimoji="0"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АИС </a:t>
                      </a:r>
                      <a:r>
                        <a:rPr kumimoji="0"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«Портал спутниковой геодезической сети точного позиционирования на основе постоянно действующих </a:t>
                      </a:r>
                      <a:r>
                        <a:rPr kumimoji="0"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референцных</a:t>
                      </a:r>
                      <a:r>
                        <a:rPr kumimoji="0"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станций на территории Республики Бурятия»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055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Основные и значимые работы по СГСТП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069160"/>
          </a:xfrm>
        </p:spPr>
        <p:txBody>
          <a:bodyPr>
            <a:noAutofit/>
          </a:bodyPr>
          <a:lstStyle/>
          <a:p>
            <a:pPr lvl="0"/>
            <a:r>
              <a:rPr lang="ru-RU" sz="1700" dirty="0" smtClean="0"/>
              <a:t>Выполнено </a:t>
            </a:r>
            <a:r>
              <a:rPr lang="ru-RU" sz="1700" dirty="0"/>
              <a:t>обследование </a:t>
            </a:r>
            <a:r>
              <a:rPr lang="ru-RU" sz="1700" dirty="0" smtClean="0"/>
              <a:t> </a:t>
            </a:r>
            <a:r>
              <a:rPr lang="ru-RU" sz="1700" dirty="0"/>
              <a:t>90 пунктов триангуляции и грунтовых реперов 1,2,3 классов точности</a:t>
            </a:r>
          </a:p>
          <a:p>
            <a:pPr lvl="0"/>
            <a:r>
              <a:rPr lang="ru-RU" sz="1700" dirty="0"/>
              <a:t>Проведена работа по получению выписок из каталогов координат и высот в </a:t>
            </a:r>
            <a:r>
              <a:rPr lang="ru-RU" sz="1700" dirty="0" err="1" smtClean="0"/>
              <a:t>Росреестре</a:t>
            </a:r>
            <a:endParaRPr lang="ru-RU" sz="1700" dirty="0"/>
          </a:p>
          <a:p>
            <a:pPr lvl="0"/>
            <a:r>
              <a:rPr lang="ru-RU" sz="1700" dirty="0"/>
              <a:t>Проведены работы по </a:t>
            </a:r>
            <a:r>
              <a:rPr lang="ru-RU" sz="1700" dirty="0" smtClean="0"/>
              <a:t> уточнению координатной </a:t>
            </a:r>
            <a:r>
              <a:rPr lang="ru-RU" sz="1700" dirty="0"/>
              <a:t>привязки 15 </a:t>
            </a:r>
            <a:r>
              <a:rPr lang="ru-RU" sz="1700" dirty="0" err="1"/>
              <a:t>референцных</a:t>
            </a:r>
            <a:r>
              <a:rPr lang="ru-RU" sz="1700" dirty="0"/>
              <a:t> станций</a:t>
            </a:r>
          </a:p>
          <a:p>
            <a:pPr lvl="0"/>
            <a:r>
              <a:rPr lang="ru-RU" sz="1700" dirty="0"/>
              <a:t>Сформированы и внесены изменения в каталог координат 15 </a:t>
            </a:r>
            <a:r>
              <a:rPr lang="ru-RU" sz="1700" dirty="0" err="1"/>
              <a:t>референцных</a:t>
            </a:r>
            <a:r>
              <a:rPr lang="ru-RU" sz="1700" dirty="0"/>
              <a:t> станций </a:t>
            </a:r>
          </a:p>
          <a:p>
            <a:pPr lvl="0"/>
            <a:r>
              <a:rPr lang="ru-RU" sz="1700" dirty="0"/>
              <a:t>Составлен технический проект и технический отчет по геодезической привязке 2 </a:t>
            </a:r>
            <a:r>
              <a:rPr lang="ru-RU" sz="1700" dirty="0" err="1"/>
              <a:t>референцных</a:t>
            </a:r>
            <a:r>
              <a:rPr lang="ru-RU" sz="1700" dirty="0"/>
              <a:t> станций (Курумкан, Багдарин). </a:t>
            </a:r>
          </a:p>
          <a:p>
            <a:pPr lvl="0"/>
            <a:r>
              <a:rPr lang="ru-RU" sz="1700" dirty="0"/>
              <a:t>Проведены работы по высотной привязке 9 </a:t>
            </a:r>
            <a:r>
              <a:rPr lang="ru-RU" sz="1700" dirty="0" err="1"/>
              <a:t>референцных</a:t>
            </a:r>
            <a:r>
              <a:rPr lang="ru-RU" sz="1700" dirty="0"/>
              <a:t> станций</a:t>
            </a:r>
          </a:p>
          <a:p>
            <a:pPr lvl="0"/>
            <a:r>
              <a:rPr lang="ru-RU" sz="1700" dirty="0"/>
              <a:t>Составлен отчет и составлен каталог высот по 9 </a:t>
            </a:r>
            <a:r>
              <a:rPr lang="ru-RU" sz="1700" dirty="0" err="1" smtClean="0"/>
              <a:t>референцным</a:t>
            </a:r>
            <a:r>
              <a:rPr lang="ru-RU" sz="1700" dirty="0" smtClean="0"/>
              <a:t> </a:t>
            </a:r>
            <a:r>
              <a:rPr lang="ru-RU" sz="1700" dirty="0"/>
              <a:t>станциям.</a:t>
            </a:r>
          </a:p>
          <a:p>
            <a:pPr lvl="0"/>
            <a:r>
              <a:rPr lang="ru-RU" sz="1700" dirty="0" smtClean="0"/>
              <a:t>Проведены тематические семинары </a:t>
            </a:r>
            <a:r>
              <a:rPr lang="ru-RU" sz="1700" dirty="0"/>
              <a:t>с кадастровыми инженерами РБ по использованию данных </a:t>
            </a:r>
            <a:r>
              <a:rPr lang="ru-RU" sz="1700" dirty="0" err="1"/>
              <a:t>референцных</a:t>
            </a:r>
            <a:r>
              <a:rPr lang="ru-RU" sz="1700" dirty="0"/>
              <a:t> станций в землеустройстве.</a:t>
            </a:r>
          </a:p>
          <a:p>
            <a:pPr lvl="0"/>
            <a:r>
              <a:rPr lang="ru-RU" sz="1700" dirty="0"/>
              <a:t>Подписано и оказано услуг по доступу к данным сети </a:t>
            </a:r>
            <a:r>
              <a:rPr lang="ru-RU" sz="1700" dirty="0" err="1"/>
              <a:t>референцных</a:t>
            </a:r>
            <a:r>
              <a:rPr lang="ru-RU" sz="1700" dirty="0"/>
              <a:t> станций по 14 контрагентам на общую сумму около 430 000 рублей.</a:t>
            </a:r>
          </a:p>
          <a:p>
            <a:pPr lvl="0"/>
            <a:r>
              <a:rPr lang="ru-RU" sz="1700" dirty="0"/>
              <a:t>В целом по выполнению </a:t>
            </a:r>
            <a:r>
              <a:rPr lang="ru-RU" sz="1700" dirty="0" err="1"/>
              <a:t>госзадания</a:t>
            </a:r>
            <a:r>
              <a:rPr lang="ru-RU" sz="1700" dirty="0"/>
              <a:t> – фактический показатель выполнения 100 %</a:t>
            </a:r>
          </a:p>
          <a:p>
            <a:pPr lvl="0"/>
            <a:r>
              <a:rPr lang="ru-RU" sz="1700" dirty="0"/>
              <a:t>Проведены профилактические работы по обслуживанию </a:t>
            </a:r>
            <a:r>
              <a:rPr lang="ru-RU" sz="1700" dirty="0" err="1"/>
              <a:t>референцных</a:t>
            </a:r>
            <a:r>
              <a:rPr lang="ru-RU" sz="1700" dirty="0"/>
              <a:t> станций (настройка связи, подключения электроэнергии</a:t>
            </a:r>
            <a:r>
              <a:rPr lang="ru-RU" sz="1700" dirty="0" smtClean="0"/>
              <a:t>)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402113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6011ddc49554ba47e56b32cebacbca44 - Средство просмотра фотографий Window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" y="260648"/>
            <a:ext cx="9127937" cy="5924362"/>
          </a:xfrm>
        </p:spPr>
      </p:pic>
    </p:spTree>
    <p:extLst>
      <p:ext uri="{BB962C8B-B14F-4D97-AF65-F5344CB8AC3E}">
        <p14:creationId xmlns:p14="http://schemas.microsoft.com/office/powerpoint/2010/main" val="14567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Основное оборудование БГ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13712"/>
              </p:ext>
            </p:extLst>
          </p:nvPr>
        </p:nvGraphicFramePr>
        <p:xfrm>
          <a:off x="457200" y="1268760"/>
          <a:ext cx="8229600" cy="5039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2121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деятельности</a:t>
            </a:r>
            <a:endParaRPr lang="ru-RU" dirty="0"/>
          </a:p>
        </p:txBody>
      </p:sp>
      <p:pic>
        <p:nvPicPr>
          <p:cNvPr id="9" name="Объект 8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247015"/>
            <a:ext cx="5410944" cy="2610985"/>
          </a:xfrm>
          <a:prstGeom prst="rect">
            <a:avLst/>
          </a:prstGeom>
          <a:ln w="0" cmpd="dbl">
            <a:solidFill>
              <a:schemeClr val="tx1"/>
            </a:solidFill>
          </a:ln>
        </p:spPr>
      </p:pic>
      <p:pic>
        <p:nvPicPr>
          <p:cNvPr id="10" name="Рисунок 9" descr="АИС ИЗК РБ - Google Chro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95490"/>
            <a:ext cx="4837673" cy="2622402"/>
          </a:xfrm>
          <a:prstGeom prst="rect">
            <a:avLst/>
          </a:prstGeom>
        </p:spPr>
      </p:pic>
      <p:pic>
        <p:nvPicPr>
          <p:cNvPr id="11" name="Рисунок 10" descr="Leica Geosystems, SpiderWeb - Google Chrom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024" y="1384289"/>
            <a:ext cx="4837674" cy="262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4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Планируемые и фактические показатели по </a:t>
            </a:r>
            <a:r>
              <a:rPr lang="ru-RU" sz="2800" dirty="0" smtClean="0"/>
              <a:t>АПК Безопасный город в </a:t>
            </a:r>
            <a:r>
              <a:rPr lang="ru-RU" sz="2800" dirty="0"/>
              <a:t>2014 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638387"/>
              </p:ext>
            </p:extLst>
          </p:nvPr>
        </p:nvGraphicFramePr>
        <p:xfrm>
          <a:off x="611561" y="1844824"/>
          <a:ext cx="7992886" cy="31354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19576"/>
                <a:gridCol w="2031783"/>
                <a:gridCol w="1923934"/>
                <a:gridCol w="1817593"/>
              </a:tblGrid>
              <a:tr h="135769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Результат, запланированный в государственном задании на отчетный (2014) финансовый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Фактические результаты, достигнутые в отчетном финансовом году (периоде)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Характеристика причин отклонения от запланированных значений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Источник(и) информации о фактически достигнутых результатах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719">
                <a:tc>
                  <a:txBody>
                    <a:bodyPr/>
                    <a:lstStyle/>
                    <a:p>
                      <a:pPr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Courier New"/>
                        </a:rPr>
                        <a:t>Количество камер видеонаблюдения и пунктов вызова полиции, эксплуатируемых на территории г. Улан-Удэ – 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Courier New"/>
                        </a:rPr>
                        <a:t>200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Система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мониторинга АПК «Безопасный город», в СУН МВД РБ (проспект Победы 14)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684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Основные и значимые работы по обслуживанию и развитию системы БГ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54461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3000" dirty="0"/>
              <a:t>Выполнено более 150 заявок, поступившие от дежурных СУН МВД по РБ, по устранению неисправностей в работе оборудования АПК «Безопасный город». </a:t>
            </a:r>
          </a:p>
          <a:p>
            <a:pPr lvl="0"/>
            <a:r>
              <a:rPr lang="ru-RU" sz="3000" dirty="0"/>
              <a:t>Совместно с Управлением общественной безопасности Администрации г. Улан-Удэ выполнены работы по интеграции с АПК «Безопасный город»:</a:t>
            </a:r>
          </a:p>
          <a:p>
            <a:r>
              <a:rPr lang="ru-RU" sz="3000" dirty="0"/>
              <a:t>-  14 в\камер видеонаблюдения ТРЦ «Пионер»; </a:t>
            </a:r>
          </a:p>
          <a:p>
            <a:r>
              <a:rPr lang="ru-RU" sz="3000" dirty="0"/>
              <a:t>-  3 в\камер видеонаблюдения  мемориала «Советским воинам, умершим от ран в госпиталях  в годы великой отечественной войны» </a:t>
            </a:r>
            <a:r>
              <a:rPr lang="ru-RU" sz="3000" dirty="0" err="1"/>
              <a:t>п.Горький</a:t>
            </a:r>
            <a:r>
              <a:rPr lang="ru-RU" sz="3000" dirty="0"/>
              <a:t>.</a:t>
            </a:r>
          </a:p>
          <a:p>
            <a:pPr lvl="0"/>
            <a:r>
              <a:rPr lang="ru-RU" sz="3000" dirty="0"/>
              <a:t>В состав АПК «Безопасный город» принято на праве оперативного управления  система видеонаблюдения пешеходного перехода Центрального рынка (</a:t>
            </a:r>
            <a:r>
              <a:rPr lang="ru-RU" sz="3000" dirty="0" err="1"/>
              <a:t>ул.Куйбышева</a:t>
            </a:r>
            <a:r>
              <a:rPr lang="ru-RU" sz="3000" dirty="0"/>
              <a:t>–</a:t>
            </a:r>
            <a:r>
              <a:rPr lang="ru-RU" sz="3000" dirty="0" err="1"/>
              <a:t>ул.Балтахинова</a:t>
            </a:r>
            <a:r>
              <a:rPr lang="ru-RU" sz="3000" dirty="0"/>
              <a:t>). 6 видеокамер подключены к АПК «Безопасный город».</a:t>
            </a:r>
          </a:p>
          <a:p>
            <a:r>
              <a:rPr lang="ru-RU" sz="3000" dirty="0" smtClean="0"/>
              <a:t>5</a:t>
            </a:r>
            <a:r>
              <a:rPr lang="ru-RU" sz="3000" dirty="0"/>
              <a:t>. Произведен демонтаж  </a:t>
            </a:r>
            <a:r>
              <a:rPr lang="ru-RU" sz="3000" dirty="0" err="1" smtClean="0"/>
              <a:t>оптиковолоконного</a:t>
            </a:r>
            <a:r>
              <a:rPr lang="ru-RU" sz="3000" dirty="0" smtClean="0"/>
              <a:t> </a:t>
            </a:r>
            <a:r>
              <a:rPr lang="ru-RU" sz="3000" dirty="0"/>
              <a:t>кабеля в парке Юбилейный в связи с  реконструкцией  парка. Выполнен монтаж оптоволоконного кабеля в обход парка Юбилейный.  </a:t>
            </a:r>
          </a:p>
          <a:p>
            <a:r>
              <a:rPr lang="ru-RU" sz="3000" dirty="0"/>
              <a:t>6. Для МЧС по РБ подключено удаленное рабочее место (УРМ) к АПК «Безопасный   город».</a:t>
            </a:r>
          </a:p>
          <a:p>
            <a:pPr lvl="0"/>
            <a:r>
              <a:rPr lang="ru-RU" sz="3000" dirty="0" smtClean="0"/>
              <a:t>В </a:t>
            </a:r>
            <a:r>
              <a:rPr lang="ru-RU" sz="3000" dirty="0"/>
              <a:t>рамках развития АПК «Безопасный город» проложен магистральный оптоволоконный кабель по </a:t>
            </a:r>
            <a:r>
              <a:rPr lang="ru-RU" sz="3000" dirty="0" err="1"/>
              <a:t>ул.Смолина</a:t>
            </a:r>
            <a:r>
              <a:rPr lang="ru-RU" sz="3000" dirty="0"/>
              <a:t> протяженностью 1,5 </a:t>
            </a:r>
            <a:r>
              <a:rPr lang="ru-RU" sz="3000" dirty="0" smtClean="0"/>
              <a:t>км с перспективой развития территорий  левого берега. </a:t>
            </a:r>
            <a:endParaRPr lang="ru-RU" sz="3000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829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Результат работы системы </a:t>
            </a:r>
            <a:br>
              <a:rPr lang="ru-RU" sz="2800" dirty="0" smtClean="0"/>
            </a:br>
            <a:r>
              <a:rPr lang="ru-RU" sz="2800" dirty="0" smtClean="0"/>
              <a:t>«Безопасный город»</a:t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855333"/>
              </p:ext>
            </p:extLst>
          </p:nvPr>
        </p:nvGraphicFramePr>
        <p:xfrm>
          <a:off x="250825" y="1484313"/>
          <a:ext cx="8713788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57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Результат работы системы </a:t>
            </a:r>
            <a:br>
              <a:rPr lang="ru-RU" sz="2800" dirty="0" smtClean="0"/>
            </a:br>
            <a:r>
              <a:rPr lang="ru-RU" sz="2800" dirty="0" smtClean="0"/>
              <a:t>«Безопасный город»</a:t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450082"/>
              </p:ext>
            </p:extLst>
          </p:nvPr>
        </p:nvGraphicFramePr>
        <p:xfrm>
          <a:off x="250825" y="1484313"/>
          <a:ext cx="8713788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94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Фото-видео фиксация </a:t>
            </a:r>
            <a:r>
              <a:rPr lang="ru-RU" dirty="0" smtClean="0"/>
              <a:t>нарушений правил дорожного движения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14625"/>
            <a:ext cx="3663852" cy="244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14625"/>
            <a:ext cx="3240360" cy="244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83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Основное оборудование ФВФ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565367"/>
              </p:ext>
            </p:extLst>
          </p:nvPr>
        </p:nvGraphicFramePr>
        <p:xfrm>
          <a:off x="457200" y="1268760"/>
          <a:ext cx="82296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162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основных показателей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289475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5000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основных показателей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921090"/>
              </p:ext>
            </p:extLst>
          </p:nvPr>
        </p:nvGraphicFramePr>
        <p:xfrm>
          <a:off x="539552" y="1556792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2922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расходы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025409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88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Рейтинг работы ЦАФАП по РФ за 2013-2014 годы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99635"/>
              </p:ext>
            </p:extLst>
          </p:nvPr>
        </p:nvGraphicFramePr>
        <p:xfrm>
          <a:off x="611560" y="908724"/>
          <a:ext cx="3600400" cy="5949263"/>
        </p:xfrm>
        <a:graphic>
          <a:graphicData uri="http://schemas.openxmlformats.org/drawingml/2006/table">
            <a:tbl>
              <a:tblPr/>
              <a:tblGrid>
                <a:gridCol w="823771"/>
                <a:gridCol w="1947096"/>
                <a:gridCol w="829533"/>
              </a:tblGrid>
              <a:tr h="4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Место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2013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Кол-во вынесенных постановлений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МОСКВА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6734878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РЕСПУБЛИКА ТАТАРСТАН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3870830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ВОРОНЕЖСКАЯ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2820917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МОСКОВСКАЯ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2392189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КРАСНОДАРСКИЙ КРАЙ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1448450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САМАРСКАЯ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1016517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САНКТ-ПЕТЕРБУРГ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870387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ПЕРМСКИЙ КРАЙ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650797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ВОЛГОГРАДСКАЯ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648678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ТВЕРСКАЯ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615283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ОРЕНБУРГСКАЯ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350880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КЕМЕРОВСКАЯ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331176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5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РЕСПУБЛИКА БАШКОРТОСТАН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ХАНТЫ-МАНСИЙСКИЙ АО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300627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ЧУВАШСКАЯ РЕСПУБЛИКА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274642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ВОЛОГОДСКАЯ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255397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НИЖЕГОРОДСКАЯ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252679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КАБАРДИНО-БАЛКАРСКАЯ РЕСПУБЛИКА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245797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РОСТОВСКАЯ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240849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БРЯНСКАЯ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240304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УДМУРТСКАЯ РЕСПУБЛИКА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229580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ИРКУТСКАЯ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226091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КРАСНОЯРСКИЙ КРАЙ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225930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АРХАНГЕЛЬСКАЯ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223064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СТАВРОПОЛЬСКИЙ КРАЙ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222459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РЕСПУБЛИКА БУРЯТИЯ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207375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КИРОВСКАЯ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205519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ПЕНЗЕНСКАЯ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178254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ЛИПЕЦКАЯ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173443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ТУЛЬСКАЯ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156845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ПРИМОРСКИЙ КРАЙ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139912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АСТРАХАНСКАЯ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ОРЛОВСКАЯ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136360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РЕСПУБЛИКА МАРИЙ ЭЛ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131897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ТОМСКАЯ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125755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926389"/>
              </p:ext>
            </p:extLst>
          </p:nvPr>
        </p:nvGraphicFramePr>
        <p:xfrm>
          <a:off x="4932040" y="943814"/>
          <a:ext cx="3528391" cy="5895071"/>
        </p:xfrm>
        <a:graphic>
          <a:graphicData uri="http://schemas.openxmlformats.org/drawingml/2006/table">
            <a:tbl>
              <a:tblPr/>
              <a:tblGrid>
                <a:gridCol w="538942"/>
                <a:gridCol w="2155771"/>
                <a:gridCol w="833678"/>
              </a:tblGrid>
              <a:tr h="12118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Место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75" marR="4775" marT="4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75" marR="4775" marT="4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МОСКВА Г.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8445036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РЕСПУБЛИКА ТАТАРСТАН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4642005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МОСКОВСКАЯ ОБЛАСТЬ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4584657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ВОРОНЕЖСКАЯ ОБЛАСТЬ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2495676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СВЕРДЛОВСКАЯ ОБЛАСТЬ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2273315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КРАСНОДАРСКИЙ КРАЙ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2263975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РЕСПУБЛИКА БАШКОРТОСТАН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2115988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НИЖЕГОРОДСКАЯ ОБЛАСТЬ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1930393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ТВЕРСКАЯ ОБЛАСТЬ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1355414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САМАРСКАЯ ОБЛАСТЬ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1296768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БЕЛГОРОДСКАЯ ОБЛАСТЬ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1278042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РОСТОВСКАЯ ОБЛАСТЬ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1205033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САНКТ-ПЕТЕРБУРГ Г.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1202003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КЕМЕРОВСКАЯ ОБЛАСТЬ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1103804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НОВОСИБИРСКАЯ ОБЛАСТЬ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996310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ЯРОСЛАВСКАЯ ОБЛАСТЬ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933614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ПЕРМСКИЙ КРАЙ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885137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ХАНТЫ-МАНСИЙСКИЙ АО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789998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КРАСНОЯРСКИЙ КРАЙ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785322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ЛЕНИНГРАДСКАЯ ОБЛАСТЬ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706585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ЧЕЛЯБИНСКАЯ ОБЛАСТЬ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703735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ВОЛГОГРАДСКАЯ ОБЛАСТЬ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679007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КУРСКАЯ ОБЛАСТЬ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673262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ОМСКАЯ ОБЛАСТЬ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656415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ИРКУТСКАЯ ОБЛАСТЬ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642876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САРАТОВСКАЯ ОБЛАСТЬ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625316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ОРЕНБУРГСКАЯ ОБЛАСТЬ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612244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ТАМБОВСКАЯ ОБЛАСТЬ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610953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ТЮМЕНСКАЯ ОБЛАСТЬ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606571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855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КАБАРДИНО-БАЛКАРСКАЯ РЕСПУБЛИКА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605288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УЛЬЯНОВСКАЯ ОБЛАСТЬ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589663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ВОЛОГОДСКАЯ ОБЛАСТЬ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564004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СТАВРОПОЛЬСКИЙ КРАЙ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554068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ПРИМОРСКИЙ КРАЙ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511918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БРЯНСКАЯ ОБЛАСТЬ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509142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АЛТАЙСКИЙ КРАЙ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491961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ЧУВАШСКАЯ РЕСПУБЛИКА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457379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СМОЛЕНСКАЯ ОБЛАСТЬ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437894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ХАБАРОВСКИЙ КРАЙ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431579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УДМУРТСКАЯ РЕСПУБЛИКА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430890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ТУЛЬСКАЯ ОБЛАСТЬ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416642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РЕСПУБЛИКА БУРЯТИЯ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386645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ПЕНЗЕНСКАЯ ОБЛАСТЬ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382914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377592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1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КАЛИНИНГРАДСКАЯ ОБЛАСТЬ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372042</a:t>
                      </a:r>
                    </a:p>
                  </a:txBody>
                  <a:tcPr marL="4775" marR="4775" marT="4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9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6011ddc49554ba47e56b32cebacbca44 - Средство просмотра фотографий Window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18" y="188640"/>
            <a:ext cx="5688682" cy="3168352"/>
          </a:xfrm>
        </p:spPr>
      </p:pic>
      <p:pic>
        <p:nvPicPr>
          <p:cNvPr id="5" name="Рисунок 4" descr="img_2073_miliciya_kamery_fotofiksacii_16.10.2008_eos_40d_00009 - Средство просмотра фотографий Window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9" y="3501009"/>
            <a:ext cx="6165108" cy="341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3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Планируемые и фактические показатели по </a:t>
            </a:r>
            <a:r>
              <a:rPr lang="ru-RU" sz="2800" dirty="0" smtClean="0"/>
              <a:t>автоматической фото-видео </a:t>
            </a:r>
            <a:r>
              <a:rPr lang="ru-RU" sz="2800" dirty="0"/>
              <a:t>фиксация </a:t>
            </a:r>
            <a:r>
              <a:rPr lang="ru-RU" sz="2800" dirty="0" smtClean="0"/>
              <a:t>нарушений ПДД в 2014 году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296989"/>
              </p:ext>
            </p:extLst>
          </p:nvPr>
        </p:nvGraphicFramePr>
        <p:xfrm>
          <a:off x="755576" y="1988840"/>
          <a:ext cx="7704856" cy="345638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39591"/>
                <a:gridCol w="1958566"/>
                <a:gridCol w="1854604"/>
                <a:gridCol w="1752095"/>
              </a:tblGrid>
              <a:tr h="1496860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Результат, запланированный в государственном  задании на отчетный (2014) финансовый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Фактические результаты, 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достигнутые в отчетном 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финансовом году (периоде)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Характеристика 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причин отклонения 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от запланированных значений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Источник(и) информации о фактически достигнутых результатах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524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1400" i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Times New Roman"/>
                          <a:ea typeface="Times New Roman"/>
                        </a:rPr>
                        <a:t>Количество   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передвижных и стационарных комплексов фото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</a:rPr>
                        <a:t>видеофиксации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 на территории Республики - </a:t>
                      </a:r>
                      <a:r>
                        <a:rPr lang="ru-RU" sz="2400" i="1" dirty="0">
                          <a:effectLst/>
                          <a:latin typeface="Times New Roman"/>
                          <a:ea typeface="Times New Roman"/>
                        </a:rPr>
                        <a:t>40 ед.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40 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нет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Отчетность ГБУ «Центр информационных технологий РБ»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0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Основные и значимые работы по обслуживанию и развитию системы ФВФ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544616"/>
          </a:xfrm>
        </p:spPr>
        <p:txBody>
          <a:bodyPr>
            <a:normAutofit fontScale="70000" lnSpcReduction="20000"/>
          </a:bodyPr>
          <a:lstStyle/>
          <a:p>
            <a:r>
              <a:rPr lang="ru-RU" sz="3000" dirty="0" smtClean="0"/>
              <a:t>Подписаны 3 договора на опытную эксплуатацию комплексов ФВФ на безвозмездной основе </a:t>
            </a:r>
            <a:r>
              <a:rPr lang="ru-RU" sz="3000" dirty="0" smtClean="0"/>
              <a:t>«Кречет-С», «Кордон», «Перекресток».</a:t>
            </a:r>
            <a:endParaRPr lang="ru-RU" sz="3000" dirty="0" smtClean="0"/>
          </a:p>
          <a:p>
            <a:r>
              <a:rPr lang="ru-RU" sz="3000" dirty="0" smtClean="0"/>
              <a:t>Проведен аукцион на приобретение комплекса ФВФ Кречет-С.</a:t>
            </a:r>
          </a:p>
          <a:p>
            <a:r>
              <a:rPr lang="ru-RU" sz="3000" dirty="0" smtClean="0"/>
              <a:t>Размещение стационарного оборудования ФВФ на новых участках движения (федеральная трасса, город)</a:t>
            </a:r>
          </a:p>
          <a:p>
            <a:r>
              <a:rPr lang="ru-RU" sz="3000" dirty="0" smtClean="0"/>
              <a:t>Размещение оборудования ФВФ рядом с метеопостами «Южный Байкал» (п. Сотниково).</a:t>
            </a:r>
          </a:p>
          <a:p>
            <a:r>
              <a:rPr lang="ru-RU" sz="3000" dirty="0" smtClean="0"/>
              <a:t>Информирование граждан о правилах и требованиях в области обеспечения БДД, следствие рост </a:t>
            </a:r>
            <a:r>
              <a:rPr lang="ru-RU" sz="3000" dirty="0" err="1" smtClean="0"/>
              <a:t>взыскаемости</a:t>
            </a:r>
            <a:r>
              <a:rPr lang="ru-RU" sz="3000" dirty="0" smtClean="0"/>
              <a:t> штрафов до 70%. </a:t>
            </a:r>
          </a:p>
          <a:p>
            <a:r>
              <a:rPr lang="ru-RU" sz="3000" dirty="0" smtClean="0"/>
              <a:t>Оформление земельного участка (</a:t>
            </a:r>
            <a:r>
              <a:rPr lang="ru-RU" sz="3000" smtClean="0"/>
              <a:t>Верхняя </a:t>
            </a:r>
            <a:r>
              <a:rPr lang="ru-RU" sz="3000" smtClean="0"/>
              <a:t>Березовка</a:t>
            </a:r>
            <a:r>
              <a:rPr lang="ru-RU" sz="3000" dirty="0" smtClean="0"/>
              <a:t>) в оперативное пользование и приобретение информационного щита с целью информирования граждан.</a:t>
            </a:r>
          </a:p>
          <a:p>
            <a:r>
              <a:rPr lang="ru-RU" sz="3000" dirty="0" smtClean="0"/>
              <a:t>Совместно с компанией «</a:t>
            </a:r>
            <a:r>
              <a:rPr lang="ru-RU" sz="3000" dirty="0" err="1" smtClean="0"/>
              <a:t>Ольвия</a:t>
            </a:r>
            <a:r>
              <a:rPr lang="ru-RU" sz="3000" dirty="0" smtClean="0"/>
              <a:t>» прорабатывается вопрос по привлечению инвестиций в Республику Бурятия на развитие системы автоматической фиксации нарушений ПДД в объеме 200 млн. руб. на 2015-2017 годы. </a:t>
            </a:r>
          </a:p>
          <a:p>
            <a:pPr marL="13716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737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9268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</a:t>
            </a:r>
          </a:p>
          <a:p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ru-RU" sz="3600" dirty="0" smtClean="0">
                <a:latin typeface="Segoe Script" pitchFamily="34" charset="0"/>
              </a:rPr>
              <a:t>Спасибо за внимание</a:t>
            </a:r>
            <a:endParaRPr lang="ru-RU" sz="3600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2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Геопортал</a:t>
            </a:r>
            <a:r>
              <a:rPr lang="ru-RU" dirty="0" smtClean="0"/>
              <a:t> Республики Бурятия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712968" cy="5472607"/>
          </a:xfrm>
          <a:prstGeom prst="rect">
            <a:avLst/>
          </a:prstGeom>
          <a:ln w="0" cmpd="dbl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117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Геопортал</a:t>
            </a:r>
            <a:r>
              <a:rPr lang="ru-RU" sz="2800" dirty="0" smtClean="0"/>
              <a:t> модернизация интерфейса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90766"/>
            <a:ext cx="5328593" cy="334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5328592" cy="2871728"/>
          </a:xfrm>
          <a:prstGeom prst="rect">
            <a:avLst/>
          </a:prstGeom>
          <a:ln w="0" cmpd="dbl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95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Количество слоев на </a:t>
            </a:r>
            <a:r>
              <a:rPr lang="ru-RU" dirty="0" err="1" smtClean="0"/>
              <a:t>Геопортале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116488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3067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Планируемые и фактические показатели по </a:t>
            </a:r>
            <a:r>
              <a:rPr lang="ru-RU" sz="2800" dirty="0" err="1" smtClean="0"/>
              <a:t>Геопорталу</a:t>
            </a:r>
            <a:r>
              <a:rPr lang="ru-RU" sz="2800" dirty="0" smtClean="0"/>
              <a:t> в 2014 году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086099"/>
              </p:ext>
            </p:extLst>
          </p:nvPr>
        </p:nvGraphicFramePr>
        <p:xfrm>
          <a:off x="467544" y="2204864"/>
          <a:ext cx="8208912" cy="28011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36317"/>
                <a:gridCol w="1911816"/>
                <a:gridCol w="2248963"/>
                <a:gridCol w="1911816"/>
              </a:tblGrid>
              <a:tr h="1339684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Результат, запланированный в государственном  задании на отчетный (2014) финансовый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Фактические результаты, 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достигнутые в отчетном 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финансовом году (периоде)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Характеристика 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причин отклонения 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от запланированных значений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Источник(и) информации о фактически достигнутых результатах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474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Создание и обновление слоев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</a:rPr>
                        <a:t>геопортала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 до </a:t>
                      </a:r>
                      <a:r>
                        <a:rPr lang="ru-RU" sz="2400" i="1" dirty="0">
                          <a:effectLst/>
                          <a:latin typeface="Times New Roman"/>
                          <a:ea typeface="Times New Roman"/>
                        </a:rPr>
                        <a:t>250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 тематических слоев 2 уровня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</a:rPr>
                        <a:t>255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По статистическим данным АИС ГИС «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Геопортал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Республики Бурятия»,    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hlinkClick r:id="rId2"/>
                        </a:rPr>
                        <a:t>http://geo.govrb.ru/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737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и значимые работы по </a:t>
            </a:r>
            <a:r>
              <a:rPr lang="ru-RU" dirty="0" err="1" smtClean="0"/>
              <a:t>Геопорталу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06916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Создан новый интерфейс </a:t>
            </a:r>
            <a:r>
              <a:rPr lang="ru-RU" dirty="0" err="1"/>
              <a:t>Геопортала</a:t>
            </a:r>
            <a:r>
              <a:rPr lang="ru-RU" dirty="0"/>
              <a:t>, который позволил применить новые функциональные возможности, в частности:</a:t>
            </a:r>
          </a:p>
          <a:p>
            <a:r>
              <a:rPr lang="ru-RU" dirty="0"/>
              <a:t>- Увеличено поле отображения картографических материалов и элементов базы данных </a:t>
            </a:r>
            <a:r>
              <a:rPr lang="ru-RU" dirty="0" err="1"/>
              <a:t>Геопортала</a:t>
            </a:r>
            <a:r>
              <a:rPr lang="ru-RU" dirty="0"/>
              <a:t> путем внедрения всплывающих боковых панелей управления</a:t>
            </a:r>
          </a:p>
          <a:p>
            <a:r>
              <a:rPr lang="ru-RU" dirty="0"/>
              <a:t>- Оптимизировано размещение функциональных кнопок, внедрение всплывающих меню выбора параметров, произведена перегруппировка базовых слоев и режим их отображения</a:t>
            </a:r>
          </a:p>
          <a:p>
            <a:r>
              <a:rPr lang="ru-RU" dirty="0"/>
              <a:t>- Произведена настройка отображения древа каталога данных слоев </a:t>
            </a:r>
            <a:r>
              <a:rPr lang="ru-RU" dirty="0" err="1"/>
              <a:t>Геопортала</a:t>
            </a:r>
            <a:r>
              <a:rPr lang="ru-RU" dirty="0"/>
              <a:t> в двух вариантах (по тематике и по ведомствам), которая позволила осуществить каталогизацию данных </a:t>
            </a:r>
            <a:r>
              <a:rPr lang="ru-RU" dirty="0" err="1"/>
              <a:t>гепортала</a:t>
            </a:r>
            <a:r>
              <a:rPr lang="ru-RU" dirty="0"/>
              <a:t> с привязкой по ведомствам и учреждениям. Данный вид отображения позволит осуществлять контроль актуальности и полноты отображения подконтрольной информации со стороны ведомств и учреждений.</a:t>
            </a:r>
          </a:p>
          <a:p>
            <a:pPr lvl="0"/>
            <a:r>
              <a:rPr lang="ru-RU" dirty="0"/>
              <a:t>Проработана и внедрена функция отображения онлайн событий (</a:t>
            </a:r>
            <a:r>
              <a:rPr lang="en-US" dirty="0"/>
              <a:t>RSS</a:t>
            </a:r>
            <a:r>
              <a:rPr lang="ru-RU" dirty="0"/>
              <a:t>-лента). В частности, осуществлено отображение информации в созданном новостном блоке </a:t>
            </a:r>
            <a:r>
              <a:rPr lang="ru-RU" dirty="0" err="1"/>
              <a:t>Геопортала</a:t>
            </a:r>
            <a:r>
              <a:rPr lang="ru-RU" dirty="0"/>
              <a:t> новостной ленты информационного портала Правительства Республики Бурятия с возможностью перехода по прямой ссылке на источник информации по каждому событию.</a:t>
            </a:r>
          </a:p>
          <a:p>
            <a:pPr lvl="0"/>
            <a:r>
              <a:rPr lang="ru-RU" dirty="0"/>
              <a:t>Проработана и внедрена функция отображения фото-видеоматериалов объектов информационных слоев </a:t>
            </a:r>
            <a:r>
              <a:rPr lang="ru-RU" dirty="0" err="1"/>
              <a:t>Геопортала</a:t>
            </a:r>
            <a:endParaRPr lang="ru-RU" dirty="0"/>
          </a:p>
          <a:p>
            <a:pPr lvl="0"/>
            <a:r>
              <a:rPr lang="ru-RU" dirty="0"/>
              <a:t>Проработана и внедрена функция прямого перехода на сайт, отображаемый в семантике объекта информационных слоев </a:t>
            </a:r>
            <a:r>
              <a:rPr lang="ru-RU" dirty="0" err="1"/>
              <a:t>Геопортала</a:t>
            </a:r>
            <a:endParaRPr lang="ru-RU" dirty="0"/>
          </a:p>
          <a:p>
            <a:pPr lvl="0"/>
            <a:r>
              <a:rPr lang="ru-RU" dirty="0"/>
              <a:t>Проработана и внедрена функция возможности отображения </a:t>
            </a:r>
            <a:r>
              <a:rPr lang="ru-RU" dirty="0" err="1"/>
              <a:t>космоснимков</a:t>
            </a:r>
            <a:r>
              <a:rPr lang="ru-RU" dirty="0"/>
              <a:t> на </a:t>
            </a:r>
            <a:r>
              <a:rPr lang="ru-RU" dirty="0" err="1"/>
              <a:t>Геопортале</a:t>
            </a:r>
            <a:r>
              <a:rPr lang="ru-RU" dirty="0"/>
              <a:t>. В настоящее время прорабатывается вопрос о цифровой обработке </a:t>
            </a:r>
            <a:r>
              <a:rPr lang="ru-RU" dirty="0" err="1"/>
              <a:t>космоснимков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В общем создано и размещено тематических слоев на </a:t>
            </a:r>
            <a:r>
              <a:rPr lang="ru-RU" dirty="0" err="1"/>
              <a:t>Геопортале</a:t>
            </a:r>
            <a:r>
              <a:rPr lang="ru-RU" dirty="0"/>
              <a:t> – 257 слоев (в том числе за 2014 год – 73 слоя), что составляет 102,8% к плановому показателю по </a:t>
            </a:r>
            <a:r>
              <a:rPr lang="ru-RU" dirty="0" err="1"/>
              <a:t>госзаданию</a:t>
            </a:r>
            <a:r>
              <a:rPr lang="ru-RU" dirty="0"/>
              <a:t> – 250 слоев. Выполнено обновление 47 ранее созданных слоев.</a:t>
            </a:r>
          </a:p>
        </p:txBody>
      </p:sp>
    </p:spTree>
    <p:extLst>
      <p:ext uri="{BB962C8B-B14F-4D97-AF65-F5344CB8AC3E}">
        <p14:creationId xmlns:p14="http://schemas.microsoft.com/office/powerpoint/2010/main" val="34574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200" dirty="0" smtClean="0"/>
              <a:t>АИС </a:t>
            </a:r>
            <a:r>
              <a:rPr lang="ru-RU" sz="3200" dirty="0" err="1" smtClean="0"/>
              <a:t>Имущественно</a:t>
            </a:r>
            <a:r>
              <a:rPr lang="ru-RU" sz="3200" dirty="0" smtClean="0"/>
              <a:t>-земельный комплекс Республики Бурятия</a:t>
            </a:r>
            <a:endParaRPr lang="ru-RU" sz="3200" dirty="0"/>
          </a:p>
        </p:txBody>
      </p:sp>
      <p:pic>
        <p:nvPicPr>
          <p:cNvPr id="4" name="Объект 3" descr="АИС ИЗК РБ - Google Chrom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56895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1833</TotalTime>
  <Words>1830</Words>
  <Application>Microsoft Office PowerPoint</Application>
  <PresentationFormat>Экран (4:3)</PresentationFormat>
  <Paragraphs>410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Апекс</vt:lpstr>
      <vt:lpstr>        Отчет об исполнении государственного задания Государственного бюджетного учреждения «Центр информационных технологий Республики Бурятия» за 2014 год </vt:lpstr>
      <vt:lpstr>Основные направления деятельности</vt:lpstr>
      <vt:lpstr>Презентация PowerPoint</vt:lpstr>
      <vt:lpstr>Геопортал Республики Бурятия</vt:lpstr>
      <vt:lpstr>Геопортал модернизация интерфейса</vt:lpstr>
      <vt:lpstr>Количество слоев на Геопортале </vt:lpstr>
      <vt:lpstr>Планируемые и фактические показатели по Геопорталу в 2014 году</vt:lpstr>
      <vt:lpstr>Основные и значимые работы по Геопорталу</vt:lpstr>
      <vt:lpstr>АИС Имущественно-земельный комплекс Республики Бурятия</vt:lpstr>
      <vt:lpstr>Количество АРМ, подключенных к АИС ИЗК </vt:lpstr>
      <vt:lpstr>Количество ЗУ поставленных на кадастровый учет </vt:lpstr>
      <vt:lpstr>Планируемые и фактические показатели по АИС ИЗК в 2014 году</vt:lpstr>
      <vt:lpstr>Основные и значимые работы по АИС ИЗК</vt:lpstr>
      <vt:lpstr>Спутниковая геодезическая сеть точного позиционирования</vt:lpstr>
      <vt:lpstr>СГСТП</vt:lpstr>
      <vt:lpstr>Планируемые и фактические показатели по СГСТП в 2014 году</vt:lpstr>
      <vt:lpstr>Основные и значимые работы по СГСТП</vt:lpstr>
      <vt:lpstr>Презентация PowerPoint</vt:lpstr>
      <vt:lpstr>Основное оборудование БГ</vt:lpstr>
      <vt:lpstr>Планируемые и фактические показатели по АПК Безопасный город в 2014 году</vt:lpstr>
      <vt:lpstr>Основные и значимые работы по обслуживанию и развитию системы БГ </vt:lpstr>
      <vt:lpstr>Результат работы системы  «Безопасный город» </vt:lpstr>
      <vt:lpstr>Результат работы системы  «Безопасный город» </vt:lpstr>
      <vt:lpstr>Фото-видео фиксация нарушений правил дорожного движения</vt:lpstr>
      <vt:lpstr>Основное оборудование ФВФ</vt:lpstr>
      <vt:lpstr>Анализ основных показателей</vt:lpstr>
      <vt:lpstr>Анализ основных показателей</vt:lpstr>
      <vt:lpstr>Основные расходы</vt:lpstr>
      <vt:lpstr>Рейтинг работы ЦАФАП по РФ за 2013-2014 годы</vt:lpstr>
      <vt:lpstr>Планируемые и фактические показатели по автоматической фото-видео фиксация нарушений ПДД в 2014 году</vt:lpstr>
      <vt:lpstr>Основные и значимые работы по обслуживанию и развитию системы ФВФ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Горяев КВ</dc:creator>
  <cp:lastModifiedBy>Горяев КВ</cp:lastModifiedBy>
  <cp:revision>64</cp:revision>
  <cp:lastPrinted>2014-12-18T01:00:38Z</cp:lastPrinted>
  <dcterms:created xsi:type="dcterms:W3CDTF">2013-12-10T01:54:58Z</dcterms:created>
  <dcterms:modified xsi:type="dcterms:W3CDTF">2014-12-25T01:39:05Z</dcterms:modified>
</cp:coreProperties>
</file>