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56" r:id="rId4"/>
    <p:sldId id="282" r:id="rId5"/>
    <p:sldId id="261" r:id="rId6"/>
    <p:sldId id="263" r:id="rId7"/>
    <p:sldId id="260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87E1-8175-4AB9-9640-45AB8E06FC27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C4DB-4F01-4252-BCA3-886ABDB34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3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87E1-8175-4AB9-9640-45AB8E06FC27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C4DB-4F01-4252-BCA3-886ABDB34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28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87E1-8175-4AB9-9640-45AB8E06FC27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C4DB-4F01-4252-BCA3-886ABDB34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5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87E1-8175-4AB9-9640-45AB8E06FC27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C4DB-4F01-4252-BCA3-886ABDB34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79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87E1-8175-4AB9-9640-45AB8E06FC27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C4DB-4F01-4252-BCA3-886ABDB34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55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87E1-8175-4AB9-9640-45AB8E06FC27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C4DB-4F01-4252-BCA3-886ABDB34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4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87E1-8175-4AB9-9640-45AB8E06FC27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C4DB-4F01-4252-BCA3-886ABDB34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04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87E1-8175-4AB9-9640-45AB8E06FC27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C4DB-4F01-4252-BCA3-886ABDB34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4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87E1-8175-4AB9-9640-45AB8E06FC27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C4DB-4F01-4252-BCA3-886ABDB34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69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87E1-8175-4AB9-9640-45AB8E06FC27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C4DB-4F01-4252-BCA3-886ABDB34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8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87E1-8175-4AB9-9640-45AB8E06FC27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C4DB-4F01-4252-BCA3-886ABDB34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70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587E1-8175-4AB9-9640-45AB8E06FC27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FC4DB-4F01-4252-BCA3-886ABDB34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34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710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2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1224136"/>
          </a:xfrm>
        </p:spPr>
        <p:txBody>
          <a:bodyPr>
            <a:normAutofit/>
          </a:bodyPr>
          <a:lstStyle/>
          <a:p>
            <a:r>
              <a:rPr lang="ru-RU" dirty="0" smtClean="0"/>
              <a:t>Иволгинский район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320628"/>
              </p:ext>
            </p:extLst>
          </p:nvPr>
        </p:nvGraphicFramePr>
        <p:xfrm>
          <a:off x="107503" y="1556790"/>
          <a:ext cx="8928992" cy="39588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364"/>
                <a:gridCol w="2328242"/>
                <a:gridCol w="898361"/>
                <a:gridCol w="698497"/>
                <a:gridCol w="743575"/>
                <a:gridCol w="926421"/>
                <a:gridCol w="758812"/>
                <a:gridCol w="743575"/>
                <a:gridCol w="755764"/>
                <a:gridCol w="795381"/>
              </a:tblGrid>
              <a:tr h="364842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сведения с 01.07.2014г.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Необходимо уточнение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92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№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Наименование МО, отправивших документы в электронном виде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отправлено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Принятых ФКП 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(всего)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 (по землям населенных пунктов)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 +ВРИ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Сотниковское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</a:t>
                      </a:r>
                    </a:p>
                  </a:txBody>
                  <a:tcPr marL="9525" marR="9525" marT="9525" marB="0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19163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3038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102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19273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Гурульбинское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Гильбиринское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Администрация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Иволгинский район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Нижнеиволгинское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Иволгинское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Итого по району: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effectLst/>
                        </a:rPr>
                        <a:t>929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effectLst/>
                        </a:rPr>
                        <a:t>604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65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836711"/>
          </a:xfrm>
        </p:spPr>
        <p:txBody>
          <a:bodyPr/>
          <a:lstStyle/>
          <a:p>
            <a:r>
              <a:rPr lang="ru-RU" dirty="0" err="1" smtClean="0"/>
              <a:t>Кабанский</a:t>
            </a:r>
            <a:r>
              <a:rPr lang="ru-RU" dirty="0" smtClean="0"/>
              <a:t>  район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678923"/>
              </p:ext>
            </p:extLst>
          </p:nvPr>
        </p:nvGraphicFramePr>
        <p:xfrm>
          <a:off x="107504" y="836712"/>
          <a:ext cx="8928992" cy="5874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364"/>
                <a:gridCol w="2328242"/>
                <a:gridCol w="898361"/>
                <a:gridCol w="698497"/>
                <a:gridCol w="743575"/>
                <a:gridCol w="926421"/>
                <a:gridCol w="758812"/>
                <a:gridCol w="743575"/>
                <a:gridCol w="755764"/>
                <a:gridCol w="795381"/>
              </a:tblGrid>
              <a:tr h="364842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сведения с 01.07.2014г.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Необходимо уточнение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92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№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Наименование МО, отправивших документы в электронном виде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отправлено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Принятых ФКП 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(всего)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 (по землям населенных пунктов)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 +ВРИ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Администрация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Кабанский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район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/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5196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164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5208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Оймурское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Каменское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Байкало-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Кударинское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Бабушкинское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Селенгинское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Кабанское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Сухинское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Корсаковское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Клюевское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Красноярское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по району: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18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24136"/>
          </a:xfrm>
        </p:spPr>
        <p:txBody>
          <a:bodyPr>
            <a:normAutofit/>
          </a:bodyPr>
          <a:lstStyle/>
          <a:p>
            <a:r>
              <a:rPr lang="ru-RU" dirty="0" err="1" smtClean="0"/>
              <a:t>Кижингинский</a:t>
            </a:r>
            <a:r>
              <a:rPr lang="ru-RU" dirty="0" smtClean="0"/>
              <a:t>  район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461115"/>
              </p:ext>
            </p:extLst>
          </p:nvPr>
        </p:nvGraphicFramePr>
        <p:xfrm>
          <a:off x="35496" y="1556792"/>
          <a:ext cx="8928992" cy="2376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364"/>
                <a:gridCol w="2328242"/>
                <a:gridCol w="898361"/>
                <a:gridCol w="698497"/>
                <a:gridCol w="743575"/>
                <a:gridCol w="926421"/>
                <a:gridCol w="758812"/>
                <a:gridCol w="743575"/>
                <a:gridCol w="755764"/>
                <a:gridCol w="795381"/>
              </a:tblGrid>
              <a:tr h="424260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сведения с 01.07.2014г.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Необходимо уточнение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92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№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Наименование МО, отправивших документы в электронном виде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отправлено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Принятых ФКП 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(всего)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 (по землям населенных пунктов)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 +ВРИ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</a:tr>
              <a:tr h="5072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Администрация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Курумканский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район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567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64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632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</a:tr>
              <a:tr h="44547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по району: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76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24136"/>
          </a:xfrm>
        </p:spPr>
        <p:txBody>
          <a:bodyPr/>
          <a:lstStyle/>
          <a:p>
            <a:r>
              <a:rPr lang="ru-RU" dirty="0" err="1" smtClean="0"/>
              <a:t>Курумканский</a:t>
            </a:r>
            <a:r>
              <a:rPr lang="ru-RU" dirty="0" smtClean="0"/>
              <a:t>  район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370609"/>
              </p:ext>
            </p:extLst>
          </p:nvPr>
        </p:nvGraphicFramePr>
        <p:xfrm>
          <a:off x="35496" y="1556792"/>
          <a:ext cx="8928992" cy="24265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364"/>
                <a:gridCol w="2328242"/>
                <a:gridCol w="898361"/>
                <a:gridCol w="698497"/>
                <a:gridCol w="743575"/>
                <a:gridCol w="926421"/>
                <a:gridCol w="758812"/>
                <a:gridCol w="743575"/>
                <a:gridCol w="755764"/>
                <a:gridCol w="795381"/>
              </a:tblGrid>
              <a:tr h="364842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сведения с 01.07.2014г.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Необходимо уточнение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92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№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Наименование МО, отправивших документы в электронном виде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отправлено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Принятых ФКП 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(всего)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 (по землям населенных пунктов)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 +ВРИ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Администрация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Курумканский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район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1241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1243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Курумкан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по району: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09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24136"/>
          </a:xfrm>
        </p:spPr>
        <p:txBody>
          <a:bodyPr/>
          <a:lstStyle/>
          <a:p>
            <a:r>
              <a:rPr lang="ru-RU" dirty="0" err="1" smtClean="0"/>
              <a:t>Кяхтинский</a:t>
            </a:r>
            <a:r>
              <a:rPr lang="ru-RU" dirty="0" smtClean="0"/>
              <a:t>  район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379522"/>
              </p:ext>
            </p:extLst>
          </p:nvPr>
        </p:nvGraphicFramePr>
        <p:xfrm>
          <a:off x="35496" y="1556792"/>
          <a:ext cx="8928992" cy="24265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364"/>
                <a:gridCol w="2328242"/>
                <a:gridCol w="898361"/>
                <a:gridCol w="698497"/>
                <a:gridCol w="743575"/>
                <a:gridCol w="926421"/>
                <a:gridCol w="758812"/>
                <a:gridCol w="743575"/>
                <a:gridCol w="755764"/>
                <a:gridCol w="795381"/>
              </a:tblGrid>
              <a:tr h="364842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сведения с 01.07.2014г.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Необходимо уточнение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92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№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Наименование МО, отправивших документы в электронном виде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отправлено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Принятых ФКП 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(всего)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 (по землям населенных пунктов)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 +ВРИ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Администрация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Кяхтинский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район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943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60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35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982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город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Кяхта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по району: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8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24136"/>
          </a:xfrm>
        </p:spPr>
        <p:txBody>
          <a:bodyPr/>
          <a:lstStyle/>
          <a:p>
            <a:r>
              <a:rPr lang="ru-RU" dirty="0" err="1" smtClean="0"/>
              <a:t>Муйский</a:t>
            </a:r>
            <a:r>
              <a:rPr lang="ru-RU" dirty="0" smtClean="0"/>
              <a:t>  район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038071"/>
              </p:ext>
            </p:extLst>
          </p:nvPr>
        </p:nvGraphicFramePr>
        <p:xfrm>
          <a:off x="35496" y="1556792"/>
          <a:ext cx="8928992" cy="2448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364"/>
                <a:gridCol w="2328242"/>
                <a:gridCol w="898361"/>
                <a:gridCol w="698497"/>
                <a:gridCol w="743575"/>
                <a:gridCol w="926421"/>
                <a:gridCol w="758812"/>
                <a:gridCol w="743575"/>
                <a:gridCol w="755764"/>
                <a:gridCol w="795381"/>
              </a:tblGrid>
              <a:tr h="437116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сведения с 01.07.2014г.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Необходимо уточнение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95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№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Наименование МО, отправивших документы в электронном виде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отправлено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Принятых ФКП 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(всего)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 (по землям населенных пунктов)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 +ВРИ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</a:tr>
              <a:tr h="5226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Администрация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Муйский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район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79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89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</a:tr>
              <a:tr h="45897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по району: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18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24136"/>
          </a:xfrm>
        </p:spPr>
        <p:txBody>
          <a:bodyPr>
            <a:normAutofit/>
          </a:bodyPr>
          <a:lstStyle/>
          <a:p>
            <a:r>
              <a:rPr lang="ru-RU" dirty="0" err="1" smtClean="0"/>
              <a:t>Мухоршибирский</a:t>
            </a:r>
            <a:r>
              <a:rPr lang="ru-RU" dirty="0" smtClean="0"/>
              <a:t>  район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636689"/>
              </p:ext>
            </p:extLst>
          </p:nvPr>
        </p:nvGraphicFramePr>
        <p:xfrm>
          <a:off x="35496" y="1556792"/>
          <a:ext cx="8928992" cy="24265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364"/>
                <a:gridCol w="2328242"/>
                <a:gridCol w="898361"/>
                <a:gridCol w="698497"/>
                <a:gridCol w="743575"/>
                <a:gridCol w="926421"/>
                <a:gridCol w="758812"/>
                <a:gridCol w="743575"/>
                <a:gridCol w="755764"/>
                <a:gridCol w="795381"/>
              </a:tblGrid>
              <a:tr h="364842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сведения с 01.07.2014г.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Необходимо уточнение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92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№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Наименование МО, отправивших документы в электронном виде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отправлено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Принятых ФКП 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(всего)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 (по землям населенных пунктов)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 +ВРИ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Администрация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Мухоршибирский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район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1476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175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smtClean="0">
                          <a:effectLst/>
                        </a:rPr>
                        <a:t>1657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Саганнурское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по району: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4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24136"/>
          </a:xfrm>
        </p:spPr>
        <p:txBody>
          <a:bodyPr>
            <a:normAutofit/>
          </a:bodyPr>
          <a:lstStyle/>
          <a:p>
            <a:r>
              <a:rPr lang="ru-RU" dirty="0" err="1" smtClean="0"/>
              <a:t>Окинский</a:t>
            </a:r>
            <a:r>
              <a:rPr lang="ru-RU" dirty="0" smtClean="0"/>
              <a:t>  </a:t>
            </a:r>
            <a:r>
              <a:rPr lang="ru-RU" dirty="0" smtClean="0"/>
              <a:t>район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050304"/>
              </p:ext>
            </p:extLst>
          </p:nvPr>
        </p:nvGraphicFramePr>
        <p:xfrm>
          <a:off x="35496" y="1556792"/>
          <a:ext cx="8928992" cy="2487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364"/>
                <a:gridCol w="2328242"/>
                <a:gridCol w="898361"/>
                <a:gridCol w="698497"/>
                <a:gridCol w="743575"/>
                <a:gridCol w="926421"/>
                <a:gridCol w="758812"/>
                <a:gridCol w="743575"/>
                <a:gridCol w="755764"/>
                <a:gridCol w="795381"/>
              </a:tblGrid>
              <a:tr h="364842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сведения с 01.07.2014г.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Необходимо уточнение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92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№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Наименование МО, отправивших документы в электронном виде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отправлено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Принятых ФКП 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(всего)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 (по землям населенных пунктов)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 +ВРИ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Администрация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Окинский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район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1664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ru-RU" sz="14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1695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Сойотское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по району: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88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24136"/>
          </a:xfrm>
        </p:spPr>
        <p:txBody>
          <a:bodyPr>
            <a:normAutofit/>
          </a:bodyPr>
          <a:lstStyle/>
          <a:p>
            <a:r>
              <a:rPr lang="ru-RU" dirty="0" smtClean="0"/>
              <a:t>Прибайкальский  </a:t>
            </a:r>
            <a:r>
              <a:rPr lang="ru-RU" dirty="0" smtClean="0"/>
              <a:t>район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12350"/>
              </p:ext>
            </p:extLst>
          </p:nvPr>
        </p:nvGraphicFramePr>
        <p:xfrm>
          <a:off x="35496" y="1556792"/>
          <a:ext cx="8928992" cy="23733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364"/>
                <a:gridCol w="2328242"/>
                <a:gridCol w="898361"/>
                <a:gridCol w="698497"/>
                <a:gridCol w="743575"/>
                <a:gridCol w="926421"/>
                <a:gridCol w="758812"/>
                <a:gridCol w="743575"/>
                <a:gridCol w="755764"/>
                <a:gridCol w="795381"/>
              </a:tblGrid>
              <a:tr h="364842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сведения с 01.07.2014г.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Необходимо уточнение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92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№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Наименование МО, отправивших документы в электронном виде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отправлено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Принятых ФКП 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(всего)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 (по землям населенных пунктов)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 +ВРИ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Туркинское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1917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35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1953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Нестеровское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по району: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09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24136"/>
          </a:xfrm>
        </p:spPr>
        <p:txBody>
          <a:bodyPr>
            <a:normAutofit/>
          </a:bodyPr>
          <a:lstStyle/>
          <a:p>
            <a:r>
              <a:rPr lang="ru-RU" dirty="0" smtClean="0"/>
              <a:t>Северобайкальский  </a:t>
            </a:r>
            <a:r>
              <a:rPr lang="ru-RU" dirty="0" smtClean="0"/>
              <a:t>район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793713"/>
              </p:ext>
            </p:extLst>
          </p:nvPr>
        </p:nvGraphicFramePr>
        <p:xfrm>
          <a:off x="35496" y="1556792"/>
          <a:ext cx="8928992" cy="2870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364"/>
                <a:gridCol w="2328242"/>
                <a:gridCol w="898361"/>
                <a:gridCol w="698497"/>
                <a:gridCol w="743575"/>
                <a:gridCol w="926421"/>
                <a:gridCol w="758812"/>
                <a:gridCol w="743575"/>
                <a:gridCol w="755764"/>
                <a:gridCol w="795381"/>
              </a:tblGrid>
              <a:tr h="364842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сведения с 01.07.2014г.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Необходимо уточнение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92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№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Наименование МО, отправивших документы в электронном виде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отправлено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Принятых ФКП 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(всего)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 (по землям населенных пунктов)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 +ВРИ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Администрация Северобайкальский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район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318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44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324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Нижнеангарск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Кичера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по району: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45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36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24136"/>
          </a:xfrm>
        </p:spPr>
        <p:txBody>
          <a:bodyPr>
            <a:normAutofit/>
          </a:bodyPr>
          <a:lstStyle/>
          <a:p>
            <a:r>
              <a:rPr lang="ru-RU" dirty="0" err="1" smtClean="0"/>
              <a:t>Селенгинский</a:t>
            </a:r>
            <a:r>
              <a:rPr lang="ru-RU" dirty="0" smtClean="0"/>
              <a:t>  </a:t>
            </a:r>
            <a:r>
              <a:rPr lang="ru-RU" dirty="0" smtClean="0"/>
              <a:t>район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704275"/>
              </p:ext>
            </p:extLst>
          </p:nvPr>
        </p:nvGraphicFramePr>
        <p:xfrm>
          <a:off x="35496" y="1556792"/>
          <a:ext cx="8928992" cy="2487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364"/>
                <a:gridCol w="2328242"/>
                <a:gridCol w="898361"/>
                <a:gridCol w="698497"/>
                <a:gridCol w="743575"/>
                <a:gridCol w="926421"/>
                <a:gridCol w="758812"/>
                <a:gridCol w="743575"/>
                <a:gridCol w="755764"/>
                <a:gridCol w="795381"/>
              </a:tblGrid>
              <a:tr h="364842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сведения с 01.07.2014г.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Необходимо уточнение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92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№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Наименование МО, отправивших документы в электронном виде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отправлено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Принятых ФКП 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(всего)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 (по землям населенных пунктов)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 +ВРИ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Администрация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Селенгинский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район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2732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194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2956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 Гусиноозерск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по району: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8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24136"/>
          </a:xfrm>
        </p:spPr>
        <p:txBody>
          <a:bodyPr>
            <a:normAutofit/>
          </a:bodyPr>
          <a:lstStyle/>
          <a:p>
            <a:r>
              <a:rPr lang="ru-RU" dirty="0" err="1" smtClean="0"/>
              <a:t>Тарбагатайский</a:t>
            </a:r>
            <a:r>
              <a:rPr lang="ru-RU" dirty="0" smtClean="0"/>
              <a:t>  </a:t>
            </a:r>
            <a:r>
              <a:rPr lang="ru-RU" dirty="0" smtClean="0"/>
              <a:t>район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336136"/>
              </p:ext>
            </p:extLst>
          </p:nvPr>
        </p:nvGraphicFramePr>
        <p:xfrm>
          <a:off x="107503" y="1556792"/>
          <a:ext cx="8856984" cy="2104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356"/>
                <a:gridCol w="2328242"/>
                <a:gridCol w="898361"/>
                <a:gridCol w="698497"/>
                <a:gridCol w="743575"/>
                <a:gridCol w="926421"/>
                <a:gridCol w="758812"/>
                <a:gridCol w="743575"/>
                <a:gridCol w="755764"/>
                <a:gridCol w="795381"/>
              </a:tblGrid>
              <a:tr h="364842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сведения с 01.07.2014г.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Необходимо уточнение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92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№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Наименование МО, отправивших документы в электронном виде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отправлено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Принятых ФКП 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(всего)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 (по землям населенных пунктов)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 +ВРИ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Администрация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Тарбагатайский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район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9976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1793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9993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</a:tr>
              <a:tr h="3830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по району: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07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24136"/>
          </a:xfrm>
        </p:spPr>
        <p:txBody>
          <a:bodyPr>
            <a:normAutofit/>
          </a:bodyPr>
          <a:lstStyle/>
          <a:p>
            <a:r>
              <a:rPr lang="ru-RU" dirty="0" err="1" smtClean="0"/>
              <a:t>Тункинский</a:t>
            </a:r>
            <a:r>
              <a:rPr lang="ru-RU" dirty="0" smtClean="0"/>
              <a:t>  </a:t>
            </a:r>
            <a:r>
              <a:rPr lang="ru-RU" dirty="0" smtClean="0"/>
              <a:t>район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634352"/>
              </p:ext>
            </p:extLst>
          </p:nvPr>
        </p:nvGraphicFramePr>
        <p:xfrm>
          <a:off x="107503" y="1556792"/>
          <a:ext cx="8856984" cy="2104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356"/>
                <a:gridCol w="2328242"/>
                <a:gridCol w="898361"/>
                <a:gridCol w="698497"/>
                <a:gridCol w="743575"/>
                <a:gridCol w="926421"/>
                <a:gridCol w="758812"/>
                <a:gridCol w="743575"/>
                <a:gridCol w="755764"/>
                <a:gridCol w="795381"/>
              </a:tblGrid>
              <a:tr h="364842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сведения с 01.07.2014г.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Необходимо уточнение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92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№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Наименование МО, отправивших документы в электронном виде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отправлено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Принятых ФКП 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(всего)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 (по землям населенных пунктов)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 +ВРИ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Администрация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Тункинский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район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1524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103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1568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</a:tr>
              <a:tr h="3830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по району: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24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24136"/>
          </a:xfrm>
        </p:spPr>
        <p:txBody>
          <a:bodyPr>
            <a:normAutofit/>
          </a:bodyPr>
          <a:lstStyle/>
          <a:p>
            <a:r>
              <a:rPr lang="ru-RU" dirty="0" err="1" smtClean="0"/>
              <a:t>Хоринский</a:t>
            </a:r>
            <a:r>
              <a:rPr lang="ru-RU" dirty="0" smtClean="0"/>
              <a:t>  </a:t>
            </a:r>
            <a:r>
              <a:rPr lang="ru-RU" dirty="0" smtClean="0"/>
              <a:t>район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331321"/>
              </p:ext>
            </p:extLst>
          </p:nvPr>
        </p:nvGraphicFramePr>
        <p:xfrm>
          <a:off x="107503" y="1556792"/>
          <a:ext cx="8856984" cy="2104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356"/>
                <a:gridCol w="2328242"/>
                <a:gridCol w="898361"/>
                <a:gridCol w="698497"/>
                <a:gridCol w="743575"/>
                <a:gridCol w="926421"/>
                <a:gridCol w="758812"/>
                <a:gridCol w="743575"/>
                <a:gridCol w="755764"/>
                <a:gridCol w="795381"/>
              </a:tblGrid>
              <a:tr h="364842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сведения с 01.07.2014г.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Необходимо уточнение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92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№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Наименование МО, отправивших документы в электронном виде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отправлено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Принятых ФКП 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(всего)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 (по землям населенных пунктов)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 +ВРИ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Администрация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Хоринский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район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1571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84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1657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</a:tr>
              <a:tr h="3830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по району: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57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24136"/>
          </a:xfrm>
        </p:spPr>
        <p:txBody>
          <a:bodyPr>
            <a:normAutofit/>
          </a:bodyPr>
          <a:lstStyle/>
          <a:p>
            <a:r>
              <a:rPr lang="ru-RU" dirty="0" smtClean="0"/>
              <a:t>Городской округ </a:t>
            </a:r>
            <a:r>
              <a:rPr lang="ru-RU" dirty="0" err="1" smtClean="0"/>
              <a:t>г.Улан</a:t>
            </a:r>
            <a:r>
              <a:rPr lang="ru-RU" dirty="0" smtClean="0"/>
              <a:t>-Удэ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533339"/>
              </p:ext>
            </p:extLst>
          </p:nvPr>
        </p:nvGraphicFramePr>
        <p:xfrm>
          <a:off x="35496" y="1556792"/>
          <a:ext cx="8928992" cy="3253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364"/>
                <a:gridCol w="2328242"/>
                <a:gridCol w="898361"/>
                <a:gridCol w="698497"/>
                <a:gridCol w="743575"/>
                <a:gridCol w="926421"/>
                <a:gridCol w="758812"/>
                <a:gridCol w="743575"/>
                <a:gridCol w="755764"/>
                <a:gridCol w="795381"/>
              </a:tblGrid>
              <a:tr h="364842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сведения с 01.07.2014г.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Необходимо уточнение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92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№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Наименование МО, отправивших документы в электронном виде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отправлено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Принятых ФКП 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(всего)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 (по землям населенных пунктов)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 +ВРИ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Октябрьский район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18082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17956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46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18146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Городской округ г. Улан-Удэ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Советский район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Железнодорожный район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по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г.Улан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-Удэ: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54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512168"/>
          </a:xfrm>
        </p:spPr>
        <p:txBody>
          <a:bodyPr>
            <a:normAutofit/>
          </a:bodyPr>
          <a:lstStyle/>
          <a:p>
            <a:r>
              <a:rPr lang="ru-RU" dirty="0" smtClean="0"/>
              <a:t>Городской округ </a:t>
            </a:r>
            <a:r>
              <a:rPr lang="ru-RU" dirty="0" err="1" smtClean="0"/>
              <a:t>г.Северобайкальск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55559"/>
              </p:ext>
            </p:extLst>
          </p:nvPr>
        </p:nvGraphicFramePr>
        <p:xfrm>
          <a:off x="107504" y="2276872"/>
          <a:ext cx="8856984" cy="2104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356"/>
                <a:gridCol w="2328242"/>
                <a:gridCol w="898361"/>
                <a:gridCol w="698497"/>
                <a:gridCol w="743575"/>
                <a:gridCol w="926421"/>
                <a:gridCol w="758812"/>
                <a:gridCol w="743575"/>
                <a:gridCol w="755764"/>
                <a:gridCol w="795381"/>
              </a:tblGrid>
              <a:tr h="364842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сведения с 01.07.2014г.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Необходимо уточнение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92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№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Наименование МО, отправивших документы в электронном виде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отправлено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Принятых ФКП 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(всего)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 (по землям населенных пунктов)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 +ВРИ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Администрация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г.Северобайкальск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2014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</a:tr>
              <a:tr h="3830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по району: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9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1224136"/>
          </a:xfrm>
        </p:spPr>
        <p:txBody>
          <a:bodyPr/>
          <a:lstStyle/>
          <a:p>
            <a:r>
              <a:rPr lang="ru-RU" dirty="0" err="1" smtClean="0"/>
              <a:t>Баргузинский</a:t>
            </a:r>
            <a:r>
              <a:rPr lang="ru-RU" dirty="0" smtClean="0"/>
              <a:t> </a:t>
            </a:r>
            <a:r>
              <a:rPr lang="ru-RU" dirty="0" smtClean="0"/>
              <a:t>район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896510"/>
              </p:ext>
            </p:extLst>
          </p:nvPr>
        </p:nvGraphicFramePr>
        <p:xfrm>
          <a:off x="107503" y="1556790"/>
          <a:ext cx="8928992" cy="1988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364"/>
                <a:gridCol w="2328242"/>
                <a:gridCol w="898361"/>
                <a:gridCol w="698497"/>
                <a:gridCol w="743575"/>
                <a:gridCol w="926421"/>
                <a:gridCol w="758812"/>
                <a:gridCol w="743575"/>
                <a:gridCol w="755764"/>
                <a:gridCol w="795381"/>
              </a:tblGrid>
              <a:tr h="364842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сведения с 01.07.2014г.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Необходимо уточнение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72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№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Наименование МО, отправивших документы в электронном виде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отправлено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Принятых ФКП 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(всего)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 (по землям населенных пунктов)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 +ВРИ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Администрация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Баргузинский</a:t>
                      </a:r>
                      <a:r>
                        <a:rPr lang="ru-RU" sz="1400" u="none" strike="noStrike" dirty="0" smtClean="0">
                          <a:effectLst/>
                        </a:rPr>
                        <a:t>  </a:t>
                      </a:r>
                      <a:r>
                        <a:rPr lang="ru-RU" sz="1400" u="none" strike="noStrike" dirty="0">
                          <a:effectLst/>
                        </a:rPr>
                        <a:t>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</a:rPr>
                        <a:t>0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1136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1161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</a:tr>
              <a:tr h="3830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Итого по району: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effectLst/>
                        </a:rPr>
                        <a:t>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52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ru-RU" dirty="0" err="1" smtClean="0"/>
              <a:t>Баунтовский</a:t>
            </a:r>
            <a:r>
              <a:rPr lang="ru-RU" dirty="0" smtClean="0"/>
              <a:t> район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363892"/>
              </p:ext>
            </p:extLst>
          </p:nvPr>
        </p:nvGraphicFramePr>
        <p:xfrm>
          <a:off x="107503" y="1556790"/>
          <a:ext cx="8928992" cy="3190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364"/>
                <a:gridCol w="2328242"/>
                <a:gridCol w="898361"/>
                <a:gridCol w="698497"/>
                <a:gridCol w="743575"/>
                <a:gridCol w="926421"/>
                <a:gridCol w="758812"/>
                <a:gridCol w="743575"/>
                <a:gridCol w="755764"/>
                <a:gridCol w="795381"/>
              </a:tblGrid>
              <a:tr h="364842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сведения с 01.07.2014г.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Необходимо уточнение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92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№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Наименование МО, отправивших документы в электронном виде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отправлено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Принятых ФКП 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(всего)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 (по землям населенных пунктов)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 +ВРИ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</a:tr>
              <a:tr h="383083"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СП  </a:t>
                      </a:r>
                      <a:r>
                        <a:rPr lang="ru-RU" sz="1400" u="none" strike="noStrike" dirty="0" err="1">
                          <a:effectLst/>
                        </a:rPr>
                        <a:t>Багдаринское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</a:tr>
              <a:tr h="383083"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Администрация </a:t>
                      </a:r>
                      <a:r>
                        <a:rPr lang="ru-RU" sz="1400" u="none" strike="noStrike" dirty="0" err="1">
                          <a:effectLst/>
                        </a:rPr>
                        <a:t>Баунтовский</a:t>
                      </a:r>
                      <a:r>
                        <a:rPr lang="ru-RU" sz="1400" u="none" strike="noStrike" dirty="0">
                          <a:effectLst/>
                        </a:rPr>
                        <a:t>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СП Витимское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СП Северное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Итого по району: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45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29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9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ru-RU" dirty="0" err="1" smtClean="0"/>
              <a:t>Бичурский</a:t>
            </a:r>
            <a:r>
              <a:rPr lang="ru-RU" dirty="0" smtClean="0"/>
              <a:t> район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465627"/>
              </p:ext>
            </p:extLst>
          </p:nvPr>
        </p:nvGraphicFramePr>
        <p:xfrm>
          <a:off x="107503" y="1556790"/>
          <a:ext cx="8928992" cy="24265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364"/>
                <a:gridCol w="2328242"/>
                <a:gridCol w="898361"/>
                <a:gridCol w="698497"/>
                <a:gridCol w="743575"/>
                <a:gridCol w="926421"/>
                <a:gridCol w="758812"/>
                <a:gridCol w="743575"/>
                <a:gridCol w="755764"/>
                <a:gridCol w="795381"/>
              </a:tblGrid>
              <a:tr h="364842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сведения с 01.07.2014г.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Необходимо уточнение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92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№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Наименование МО, отправивших документы в электронном виде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отправлено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Принятых ФКП 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(всего)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 (по землям населенных пунктов)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 +ВРИ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</a:tr>
              <a:tr h="383083"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Администрация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Бичурский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район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3208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39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3256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</a:tr>
              <a:tr h="383083"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Малокуналейское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по району: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93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1224136"/>
          </a:xfrm>
        </p:spPr>
        <p:txBody>
          <a:bodyPr/>
          <a:lstStyle/>
          <a:p>
            <a:r>
              <a:rPr lang="ru-RU" dirty="0" err="1" smtClean="0"/>
              <a:t>Джидинский</a:t>
            </a:r>
            <a:r>
              <a:rPr lang="ru-RU" dirty="0" smtClean="0"/>
              <a:t> район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934053"/>
              </p:ext>
            </p:extLst>
          </p:nvPr>
        </p:nvGraphicFramePr>
        <p:xfrm>
          <a:off x="107503" y="1556790"/>
          <a:ext cx="8928992" cy="20434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364"/>
                <a:gridCol w="2328242"/>
                <a:gridCol w="898361"/>
                <a:gridCol w="698497"/>
                <a:gridCol w="743575"/>
                <a:gridCol w="926421"/>
                <a:gridCol w="758812"/>
                <a:gridCol w="743575"/>
                <a:gridCol w="755764"/>
                <a:gridCol w="795381"/>
              </a:tblGrid>
              <a:tr h="364842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сведения с 01.07.2014г.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Необходимо уточнение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92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№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Наименование МО, отправивших документы в электронном виде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отправлено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Принятых ФКП 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(всего)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 (по землям населенных пунктов)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 +ВРИ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</a:tr>
              <a:tr h="383083"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Администрация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Джидинский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район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2005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75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2086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</a:tr>
              <a:tr h="3830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Итого по району: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93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1224136"/>
          </a:xfrm>
        </p:spPr>
        <p:txBody>
          <a:bodyPr/>
          <a:lstStyle/>
          <a:p>
            <a:r>
              <a:rPr lang="ru-RU" dirty="0" err="1" smtClean="0"/>
              <a:t>Еравненский</a:t>
            </a:r>
            <a:r>
              <a:rPr lang="ru-RU" dirty="0" smtClean="0"/>
              <a:t> район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357004"/>
              </p:ext>
            </p:extLst>
          </p:nvPr>
        </p:nvGraphicFramePr>
        <p:xfrm>
          <a:off x="107503" y="1556790"/>
          <a:ext cx="8928992" cy="5108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364"/>
                <a:gridCol w="2328242"/>
                <a:gridCol w="898361"/>
                <a:gridCol w="698497"/>
                <a:gridCol w="743575"/>
                <a:gridCol w="926421"/>
                <a:gridCol w="758812"/>
                <a:gridCol w="743575"/>
                <a:gridCol w="755764"/>
                <a:gridCol w="795381"/>
              </a:tblGrid>
              <a:tr h="364842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сведения с 01.07.2014г.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Необходимо уточнение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92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№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Наименование МО, отправивших документы в электронном виде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отправлено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Принятых ФКП 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(всего)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 (по землям населенных пунктов)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 +ВРИ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Администрация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Еравнинский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район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1016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1016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Ульдургинское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Эгитуйское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Исингинское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Сосново-Озерское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Озерное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Кондинское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Ширингинское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Усть-Эгитуйское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Итого по району: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effectLst/>
                        </a:rPr>
                        <a:t>55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effectLst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93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1224136"/>
          </a:xfrm>
        </p:spPr>
        <p:txBody>
          <a:bodyPr>
            <a:normAutofit/>
          </a:bodyPr>
          <a:lstStyle/>
          <a:p>
            <a:r>
              <a:rPr lang="ru-RU" dirty="0" err="1" smtClean="0"/>
              <a:t>Заиграевский</a:t>
            </a:r>
            <a:r>
              <a:rPr lang="ru-RU" dirty="0" smtClean="0"/>
              <a:t>  район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411202"/>
              </p:ext>
            </p:extLst>
          </p:nvPr>
        </p:nvGraphicFramePr>
        <p:xfrm>
          <a:off x="107503" y="1556790"/>
          <a:ext cx="8928992" cy="42888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364"/>
                <a:gridCol w="2328242"/>
                <a:gridCol w="898361"/>
                <a:gridCol w="698497"/>
                <a:gridCol w="743575"/>
                <a:gridCol w="926421"/>
                <a:gridCol w="758812"/>
                <a:gridCol w="743575"/>
                <a:gridCol w="755764"/>
                <a:gridCol w="795381"/>
              </a:tblGrid>
              <a:tr h="364842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сведения с 01.07.2014г.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Необходимо уточнение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92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№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Наименование МО, отправивших документы в электронном виде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отправлено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Принятых ФКП 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(всего)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 (по землям населенных пунктов)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 +ВРИ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Дабатуйское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4781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54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4844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Талецкое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Заиграево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Онохой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Новоильинское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Старо-Брянское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Новобрянское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Итого по району: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effectLst/>
                        </a:rPr>
                        <a:t>37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effectLst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95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1224136"/>
          </a:xfrm>
        </p:spPr>
        <p:txBody>
          <a:bodyPr>
            <a:normAutofit/>
          </a:bodyPr>
          <a:lstStyle/>
          <a:p>
            <a:r>
              <a:rPr lang="ru-RU" dirty="0" err="1" smtClean="0"/>
              <a:t>Закаменский</a:t>
            </a:r>
            <a:r>
              <a:rPr lang="ru-RU" dirty="0" smtClean="0"/>
              <a:t> район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281676"/>
              </p:ext>
            </p:extLst>
          </p:nvPr>
        </p:nvGraphicFramePr>
        <p:xfrm>
          <a:off x="107504" y="1556790"/>
          <a:ext cx="8928991" cy="24265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363"/>
                <a:gridCol w="2328242"/>
                <a:gridCol w="898361"/>
                <a:gridCol w="698497"/>
                <a:gridCol w="743575"/>
                <a:gridCol w="926421"/>
                <a:gridCol w="758812"/>
                <a:gridCol w="743575"/>
                <a:gridCol w="755764"/>
                <a:gridCol w="795381"/>
              </a:tblGrid>
              <a:tr h="364842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сведения с 01.07.2014г.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Необходимо уточнение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92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№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Наименование МО, отправивших документы в электронном виде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отправлено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Принятых ФКП  документов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(всего)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адреса  (по землям населенных пунктов)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уточнение категории +ВРИ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Всего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Администрация 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Закаменский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район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147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365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/>
                </a:tc>
              </a:tr>
              <a:tr h="383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г.Закаменск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Итого по району: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effectLst/>
                        </a:rPr>
                        <a:t>113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effectLst/>
                        </a:rPr>
                        <a:t>83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95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1678</Words>
  <Application>Microsoft Office PowerPoint</Application>
  <PresentationFormat>Экран (4:3)</PresentationFormat>
  <Paragraphs>801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Баргузинский район</vt:lpstr>
      <vt:lpstr>Баунтовский район</vt:lpstr>
      <vt:lpstr>Бичурский район</vt:lpstr>
      <vt:lpstr>Джидинский район</vt:lpstr>
      <vt:lpstr>Еравненский район</vt:lpstr>
      <vt:lpstr>Заиграевский  район</vt:lpstr>
      <vt:lpstr>Закаменский район</vt:lpstr>
      <vt:lpstr>Иволгинский район</vt:lpstr>
      <vt:lpstr>Кабанский  район</vt:lpstr>
      <vt:lpstr>Кижингинский  район</vt:lpstr>
      <vt:lpstr>Курумканский  район</vt:lpstr>
      <vt:lpstr>Кяхтинский  район</vt:lpstr>
      <vt:lpstr>Муйский  район</vt:lpstr>
      <vt:lpstr>Мухоршибирский  район</vt:lpstr>
      <vt:lpstr>Окинский  район</vt:lpstr>
      <vt:lpstr>Прибайкальский  район</vt:lpstr>
      <vt:lpstr>Северобайкальский  район</vt:lpstr>
      <vt:lpstr>Селенгинский  район</vt:lpstr>
      <vt:lpstr>Тарбагатайский  район</vt:lpstr>
      <vt:lpstr>Тункинский  район</vt:lpstr>
      <vt:lpstr>Хоринский  район</vt:lpstr>
      <vt:lpstr>Городской округ г.Улан-Удэ</vt:lpstr>
      <vt:lpstr>Городской округ г.Северобайкальск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Баунтовский район</dc:title>
  <dc:creator>Зам Рыкунов ИВ</dc:creator>
  <cp:lastModifiedBy>Зам Рыкунов ИВ</cp:lastModifiedBy>
  <cp:revision>24</cp:revision>
  <dcterms:created xsi:type="dcterms:W3CDTF">2014-12-24T09:36:03Z</dcterms:created>
  <dcterms:modified xsi:type="dcterms:W3CDTF">2014-12-25T04:34:34Z</dcterms:modified>
</cp:coreProperties>
</file>